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8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18288000" cy="10287000"/>
  <p:notesSz cx="6858000" cy="9144000"/>
  <p:embeddedFontLst>
    <p:embeddedFont>
      <p:font typeface="Montserrat Light Bold" panose="020B0604020202020204" charset="0"/>
      <p:regular r:id="rId28"/>
    </p:embeddedFont>
    <p:embeddedFont>
      <p:font typeface="Open Sans Extra Bold" panose="020B0604020202020204" charset="0"/>
      <p:regular r:id="rId29"/>
    </p:embeddedFont>
    <p:embeddedFont>
      <p:font typeface="Montserrat Classic" panose="020B0604020202020204" charset="0"/>
      <p:regular r:id="rId30"/>
    </p:embeddedFont>
    <p:embeddedFont>
      <p:font typeface="Open Sans Light" panose="020B0604020202020204" charset="0"/>
      <p:regular r:id="rId31"/>
    </p:embeddedFont>
    <p:embeddedFont>
      <p:font typeface="Arimo" panose="020B0604020202020204" charset="0"/>
      <p:regular r:id="rId32"/>
    </p:embeddedFont>
    <p:embeddedFont>
      <p:font typeface="Montserrat Light" panose="020B0604020202020204" charset="0"/>
      <p:regular r:id="rId33"/>
    </p:embeddedFont>
    <p:embeddedFont>
      <p:font typeface="League Gothic" panose="020B0604020202020204" charset="0"/>
      <p:regular r:id="rId34"/>
    </p:embeddedFont>
    <p:embeddedFont>
      <p:font typeface="Montserrat Classic Bold" panose="020B0604020202020204" charset="0"/>
      <p:regular r:id="rId35"/>
    </p:embeddedFont>
    <p:embeddedFont>
      <p:font typeface="Calibri" panose="020F0502020204030204"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140"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png>
</file>

<file path=ppt/media/image23.jpeg>
</file>

<file path=ppt/media/image24.png>
</file>

<file path=ppt/media/image25.jpeg>
</file>

<file path=ppt/media/image26.jpeg>
</file>

<file path=ppt/media/image27.jpeg>
</file>

<file path=ppt/media/image28.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jpe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5281">
            <a:off x="-1741212" y="-5110970"/>
            <a:ext cx="24344079" cy="10234229"/>
          </a:xfrm>
          <a:prstGeom prst="rect">
            <a:avLst/>
          </a:prstGeom>
          <a:solidFill>
            <a:srgbClr val="000000"/>
          </a:solidFill>
        </p:spPr>
      </p:sp>
      <p:pic>
        <p:nvPicPr>
          <p:cNvPr id="3" name="Picture 3"/>
          <p:cNvPicPr>
            <a:picLocks noChangeAspect="1"/>
          </p:cNvPicPr>
          <p:nvPr/>
        </p:nvPicPr>
        <p:blipFill>
          <a:blip r:embed="rId2"/>
          <a:srcRect t="33767" b="29224"/>
          <a:stretch>
            <a:fillRect/>
          </a:stretch>
        </p:blipFill>
        <p:spPr>
          <a:xfrm>
            <a:off x="2781801" y="1602816"/>
            <a:ext cx="12724399" cy="7081368"/>
          </a:xfrm>
          <a:prstGeom prst="rect">
            <a:avLst/>
          </a:prstGeom>
        </p:spPr>
      </p:pic>
      <p:sp>
        <p:nvSpPr>
          <p:cNvPr id="4" name="TextBox 4"/>
          <p:cNvSpPr txBox="1"/>
          <p:nvPr/>
        </p:nvSpPr>
        <p:spPr>
          <a:xfrm rot="-5400000">
            <a:off x="-2209480" y="4901184"/>
            <a:ext cx="7130867" cy="484632"/>
          </a:xfrm>
          <a:prstGeom prst="rect">
            <a:avLst/>
          </a:prstGeom>
        </p:spPr>
        <p:txBody>
          <a:bodyPr lIns="0" tIns="0" rIns="0" bIns="0" rtlCol="0" anchor="t">
            <a:spAutoFit/>
          </a:bodyPr>
          <a:lstStyle/>
          <a:p>
            <a:pPr algn="ctr">
              <a:lnSpc>
                <a:spcPts val="3894"/>
              </a:lnSpc>
            </a:pPr>
            <a:r>
              <a:rPr lang="en-US" sz="3300" spc="264">
                <a:solidFill>
                  <a:srgbClr val="000000"/>
                </a:solidFill>
                <a:latin typeface="Montserrat Light"/>
              </a:rPr>
              <a:t>GROUP 1</a:t>
            </a:r>
          </a:p>
        </p:txBody>
      </p:sp>
      <p:sp>
        <p:nvSpPr>
          <p:cNvPr id="5" name="TextBox 5"/>
          <p:cNvSpPr txBox="1"/>
          <p:nvPr/>
        </p:nvSpPr>
        <p:spPr>
          <a:xfrm>
            <a:off x="3622582" y="3983036"/>
            <a:ext cx="11042836" cy="2949578"/>
          </a:xfrm>
          <a:prstGeom prst="rect">
            <a:avLst/>
          </a:prstGeom>
        </p:spPr>
        <p:txBody>
          <a:bodyPr lIns="0" tIns="0" rIns="0" bIns="0" rtlCol="0" anchor="t">
            <a:spAutoFit/>
          </a:bodyPr>
          <a:lstStyle/>
          <a:p>
            <a:pPr algn="ctr">
              <a:lnSpc>
                <a:spcPts val="11125"/>
              </a:lnSpc>
            </a:pPr>
            <a:r>
              <a:rPr lang="en-US" sz="12500" spc="1187">
                <a:solidFill>
                  <a:srgbClr val="000000"/>
                </a:solidFill>
                <a:latin typeface="League Gothic"/>
              </a:rPr>
              <a:t>INNOVATION AND ENTREPRENEURSHIP</a:t>
            </a:r>
          </a:p>
        </p:txBody>
      </p:sp>
      <p:sp>
        <p:nvSpPr>
          <p:cNvPr id="6" name="TextBox 6"/>
          <p:cNvSpPr txBox="1"/>
          <p:nvPr/>
        </p:nvSpPr>
        <p:spPr>
          <a:xfrm rot="5400000">
            <a:off x="13472596" y="4910264"/>
            <a:ext cx="6985980" cy="466471"/>
          </a:xfrm>
          <a:prstGeom prst="rect">
            <a:avLst/>
          </a:prstGeom>
        </p:spPr>
        <p:txBody>
          <a:bodyPr lIns="0" tIns="0" rIns="0" bIns="0" rtlCol="0" anchor="t">
            <a:spAutoFit/>
          </a:bodyPr>
          <a:lstStyle/>
          <a:p>
            <a:pPr algn="ctr">
              <a:lnSpc>
                <a:spcPts val="3857"/>
              </a:lnSpc>
            </a:pPr>
            <a:r>
              <a:rPr lang="en-US" sz="2900" spc="153">
                <a:solidFill>
                  <a:srgbClr val="FFFFFF"/>
                </a:solidFill>
                <a:latin typeface="Montserrat Light"/>
              </a:rPr>
              <a:t>Fast fashion </a:t>
            </a:r>
          </a:p>
        </p:txBody>
      </p:sp>
      <p:sp>
        <p:nvSpPr>
          <p:cNvPr id="7" name="AutoShape 7"/>
          <p:cNvSpPr/>
          <p:nvPr/>
        </p:nvSpPr>
        <p:spPr>
          <a:xfrm>
            <a:off x="-724401" y="9560403"/>
            <a:ext cx="16230600" cy="57932"/>
          </a:xfrm>
          <a:prstGeom prst="rect">
            <a:avLst/>
          </a:prstGeom>
          <a:solidFill>
            <a:srgbClr val="000000"/>
          </a:solidFill>
        </p:spPr>
      </p:sp>
      <p:sp>
        <p:nvSpPr>
          <p:cNvPr id="8" name="AutoShape 8"/>
          <p:cNvSpPr/>
          <p:nvPr/>
        </p:nvSpPr>
        <p:spPr>
          <a:xfrm>
            <a:off x="2781801" y="666472"/>
            <a:ext cx="16230600" cy="57932"/>
          </a:xfrm>
          <a:prstGeom prst="rect">
            <a:avLst/>
          </a:prstGeom>
          <a:solidFill>
            <a:srgbClr val="FFFFFF"/>
          </a:solid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90740" y="-422323"/>
            <a:ext cx="4668560" cy="11131646"/>
            <a:chOff x="0" y="0"/>
            <a:chExt cx="6224746" cy="14842195"/>
          </a:xfrm>
        </p:grpSpPr>
        <p:sp>
          <p:nvSpPr>
            <p:cNvPr id="3" name="AutoShape 3"/>
            <p:cNvSpPr/>
            <p:nvPr/>
          </p:nvSpPr>
          <p:spPr>
            <a:xfrm>
              <a:off x="0" y="0"/>
              <a:ext cx="6224746" cy="14842195"/>
            </a:xfrm>
            <a:prstGeom prst="rect">
              <a:avLst/>
            </a:prstGeom>
            <a:solidFill>
              <a:srgbClr val="000000">
                <a:alpha val="9804"/>
              </a:srgbClr>
            </a:solidFill>
          </p:spPr>
        </p:sp>
        <p:sp>
          <p:nvSpPr>
            <p:cNvPr id="4" name="TextBox 4"/>
            <p:cNvSpPr txBox="1"/>
            <p:nvPr/>
          </p:nvSpPr>
          <p:spPr>
            <a:xfrm rot="5400000">
              <a:off x="-1903007" y="5977319"/>
              <a:ext cx="10126011" cy="2887557"/>
            </a:xfrm>
            <a:prstGeom prst="rect">
              <a:avLst/>
            </a:prstGeom>
          </p:spPr>
          <p:txBody>
            <a:bodyPr lIns="0" tIns="0" rIns="0" bIns="0" rtlCol="0" anchor="t">
              <a:spAutoFit/>
            </a:bodyPr>
            <a:lstStyle/>
            <a:p>
              <a:pPr algn="ctr">
                <a:lnSpc>
                  <a:spcPts val="8710"/>
                </a:lnSpc>
              </a:pPr>
              <a:r>
                <a:rPr lang="en-US" sz="6500" spc="130">
                  <a:solidFill>
                    <a:srgbClr val="000000"/>
                  </a:solidFill>
                  <a:latin typeface="Montserrat Classic Bold"/>
                </a:rPr>
                <a:t>BUSINESS STRATEGY</a:t>
              </a:r>
            </a:p>
          </p:txBody>
        </p:sp>
      </p:grpSp>
      <p:sp>
        <p:nvSpPr>
          <p:cNvPr id="5" name="AutoShape 5"/>
          <p:cNvSpPr/>
          <p:nvPr/>
        </p:nvSpPr>
        <p:spPr>
          <a:xfrm>
            <a:off x="-7086600" y="9548075"/>
            <a:ext cx="16230600" cy="57932"/>
          </a:xfrm>
          <a:prstGeom prst="rect">
            <a:avLst/>
          </a:prstGeom>
          <a:solidFill>
            <a:srgbClr val="000000"/>
          </a:solidFill>
        </p:spPr>
      </p:sp>
      <p:sp>
        <p:nvSpPr>
          <p:cNvPr id="6" name="AutoShape 6"/>
          <p:cNvSpPr/>
          <p:nvPr/>
        </p:nvSpPr>
        <p:spPr>
          <a:xfrm>
            <a:off x="9144000" y="738925"/>
            <a:ext cx="16230600" cy="57932"/>
          </a:xfrm>
          <a:prstGeom prst="rect">
            <a:avLst/>
          </a:prstGeom>
          <a:solidFill>
            <a:srgbClr val="000000"/>
          </a:solidFill>
        </p:spPr>
      </p:sp>
      <p:grpSp>
        <p:nvGrpSpPr>
          <p:cNvPr id="7" name="Group 7"/>
          <p:cNvGrpSpPr/>
          <p:nvPr/>
        </p:nvGrpSpPr>
        <p:grpSpPr>
          <a:xfrm>
            <a:off x="1028700" y="4114947"/>
            <a:ext cx="9757097" cy="2057107"/>
            <a:chOff x="0" y="0"/>
            <a:chExt cx="13009463" cy="2742809"/>
          </a:xfrm>
        </p:grpSpPr>
        <p:pic>
          <p:nvPicPr>
            <p:cNvPr id="8" name="Picture 8"/>
            <p:cNvPicPr>
              <a:picLocks noChangeAspect="1"/>
            </p:cNvPicPr>
            <p:nvPr/>
          </p:nvPicPr>
          <p:blipFill>
            <a:blip r:embed="rId2"/>
            <a:srcRect r="9738" b="15957"/>
            <a:stretch>
              <a:fillRect/>
            </a:stretch>
          </p:blipFill>
          <p:spPr>
            <a:xfrm>
              <a:off x="0" y="0"/>
              <a:ext cx="4421455" cy="2742809"/>
            </a:xfrm>
            <a:prstGeom prst="rect">
              <a:avLst/>
            </a:prstGeom>
          </p:spPr>
        </p:pic>
        <p:sp>
          <p:nvSpPr>
            <p:cNvPr id="9" name="TextBox 9"/>
            <p:cNvSpPr txBox="1"/>
            <p:nvPr/>
          </p:nvSpPr>
          <p:spPr>
            <a:xfrm>
              <a:off x="5549386" y="331283"/>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MARKETING</a:t>
              </a:r>
            </a:p>
          </p:txBody>
        </p:sp>
        <p:sp>
          <p:nvSpPr>
            <p:cNvPr id="10" name="TextBox 10"/>
            <p:cNvSpPr txBox="1"/>
            <p:nvPr/>
          </p:nvSpPr>
          <p:spPr>
            <a:xfrm>
              <a:off x="5549386" y="1010716"/>
              <a:ext cx="7460077" cy="1531620"/>
            </a:xfrm>
            <a:prstGeom prst="rect">
              <a:avLst/>
            </a:prstGeom>
          </p:spPr>
          <p:txBody>
            <a:bodyPr lIns="0" tIns="0" rIns="0" bIns="0" rtlCol="0" anchor="t">
              <a:spAutoFit/>
            </a:bodyPr>
            <a:lstStyle/>
            <a:p>
              <a:pPr>
                <a:lnSpc>
                  <a:spcPts val="2399"/>
                </a:lnSpc>
              </a:pPr>
              <a:r>
                <a:rPr lang="en-US" sz="1599" spc="15">
                  <a:solidFill>
                    <a:srgbClr val="000000"/>
                  </a:solidFill>
                  <a:latin typeface="Montserrat Light"/>
                </a:rPr>
                <a:t>Is the key driver of fast fashion. Marketing creates the desire for consumption</a:t>
              </a:r>
            </a:p>
            <a:p>
              <a:pPr>
                <a:lnSpc>
                  <a:spcPts val="2399"/>
                </a:lnSpc>
              </a:pPr>
              <a:r>
                <a:rPr lang="en-US" sz="1599" spc="15">
                  <a:solidFill>
                    <a:srgbClr val="000000"/>
                  </a:solidFill>
                  <a:latin typeface="Montserrat Light"/>
                </a:rPr>
                <a:t>of new designs as close as possible to the point of creation. </a:t>
              </a:r>
            </a:p>
          </p:txBody>
        </p:sp>
      </p:grpSp>
      <p:grpSp>
        <p:nvGrpSpPr>
          <p:cNvPr id="11" name="Group 11"/>
          <p:cNvGrpSpPr/>
          <p:nvPr/>
        </p:nvGrpSpPr>
        <p:grpSpPr>
          <a:xfrm>
            <a:off x="1028700" y="6689402"/>
            <a:ext cx="9757097" cy="2057107"/>
            <a:chOff x="0" y="0"/>
            <a:chExt cx="13009463" cy="2742809"/>
          </a:xfrm>
        </p:grpSpPr>
        <p:pic>
          <p:nvPicPr>
            <p:cNvPr id="12" name="Picture 12"/>
            <p:cNvPicPr>
              <a:picLocks noChangeAspect="1"/>
            </p:cNvPicPr>
            <p:nvPr/>
          </p:nvPicPr>
          <p:blipFill>
            <a:blip r:embed="rId3"/>
            <a:srcRect t="51450" b="7452"/>
            <a:stretch>
              <a:fillRect/>
            </a:stretch>
          </p:blipFill>
          <p:spPr>
            <a:xfrm>
              <a:off x="0" y="0"/>
              <a:ext cx="4421455" cy="2742809"/>
            </a:xfrm>
            <a:prstGeom prst="rect">
              <a:avLst/>
            </a:prstGeom>
          </p:spPr>
        </p:pic>
        <p:sp>
          <p:nvSpPr>
            <p:cNvPr id="13" name="TextBox 13"/>
            <p:cNvSpPr txBox="1"/>
            <p:nvPr/>
          </p:nvSpPr>
          <p:spPr>
            <a:xfrm>
              <a:off x="5549386" y="331283"/>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PRODUCTION</a:t>
              </a:r>
            </a:p>
          </p:txBody>
        </p:sp>
      </p:grpSp>
      <p:pic>
        <p:nvPicPr>
          <p:cNvPr id="14" name="Picture 14"/>
          <p:cNvPicPr>
            <a:picLocks noChangeAspect="1"/>
          </p:cNvPicPr>
          <p:nvPr/>
        </p:nvPicPr>
        <p:blipFill>
          <a:blip r:embed="rId4"/>
          <a:srcRect t="8438" b="8438"/>
          <a:stretch>
            <a:fillRect/>
          </a:stretch>
        </p:blipFill>
        <p:spPr>
          <a:xfrm>
            <a:off x="1028700" y="1754413"/>
            <a:ext cx="3234519" cy="1792966"/>
          </a:xfrm>
          <a:prstGeom prst="rect">
            <a:avLst/>
          </a:prstGeom>
        </p:spPr>
      </p:pic>
      <p:grpSp>
        <p:nvGrpSpPr>
          <p:cNvPr id="15" name="Group 15"/>
          <p:cNvGrpSpPr/>
          <p:nvPr/>
        </p:nvGrpSpPr>
        <p:grpSpPr>
          <a:xfrm>
            <a:off x="5327217" y="1658397"/>
            <a:ext cx="5458580" cy="1984998"/>
            <a:chOff x="0" y="0"/>
            <a:chExt cx="7278107" cy="2646663"/>
          </a:xfrm>
        </p:grpSpPr>
        <p:sp>
          <p:nvSpPr>
            <p:cNvPr id="16" name="TextBox 16"/>
            <p:cNvSpPr txBox="1"/>
            <p:nvPr/>
          </p:nvSpPr>
          <p:spPr>
            <a:xfrm>
              <a:off x="0" y="-57150"/>
              <a:ext cx="727810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MANAGEMENT</a:t>
              </a:r>
            </a:p>
          </p:txBody>
        </p:sp>
        <p:sp>
          <p:nvSpPr>
            <p:cNvPr id="17" name="TextBox 17"/>
            <p:cNvSpPr txBox="1"/>
            <p:nvPr/>
          </p:nvSpPr>
          <p:spPr>
            <a:xfrm>
              <a:off x="0" y="1115043"/>
              <a:ext cx="7278107" cy="1531620"/>
            </a:xfrm>
            <a:prstGeom prst="rect">
              <a:avLst/>
            </a:prstGeom>
          </p:spPr>
          <p:txBody>
            <a:bodyPr lIns="0" tIns="0" rIns="0" bIns="0" rtlCol="0" anchor="t">
              <a:spAutoFit/>
            </a:bodyPr>
            <a:lstStyle/>
            <a:p>
              <a:pPr>
                <a:lnSpc>
                  <a:spcPts val="2399"/>
                </a:lnSpc>
              </a:pPr>
              <a:r>
                <a:rPr lang="en-US" sz="1599" spc="15">
                  <a:solidFill>
                    <a:srgbClr val="000000"/>
                  </a:solidFill>
                  <a:latin typeface="Montserrat Light"/>
                </a:rPr>
                <a:t>The primary objective of fast fashion is to quickly produce a product in a</a:t>
              </a:r>
            </a:p>
            <a:p>
              <a:pPr>
                <a:lnSpc>
                  <a:spcPts val="2399"/>
                </a:lnSpc>
              </a:pPr>
              <a:r>
                <a:rPr lang="en-US" sz="1599" spc="15">
                  <a:solidFill>
                    <a:srgbClr val="000000"/>
                  </a:solidFill>
                  <a:latin typeface="Arimo"/>
                </a:rPr>
                <a:t>cost-efficient manner to respond to fast-changing consumer tastes in as near real time as possible.</a:t>
              </a:r>
            </a:p>
          </p:txBody>
        </p:sp>
      </p:grpSp>
      <p:sp>
        <p:nvSpPr>
          <p:cNvPr id="18" name="TextBox 18"/>
          <p:cNvSpPr txBox="1"/>
          <p:nvPr/>
        </p:nvSpPr>
        <p:spPr>
          <a:xfrm>
            <a:off x="5173680" y="7484664"/>
            <a:ext cx="5765655" cy="1554480"/>
          </a:xfrm>
          <a:prstGeom prst="rect">
            <a:avLst/>
          </a:prstGeom>
        </p:spPr>
        <p:txBody>
          <a:bodyPr lIns="0" tIns="0" rIns="0" bIns="0" rtlCol="0" anchor="t">
            <a:spAutoFit/>
          </a:bodyPr>
          <a:lstStyle/>
          <a:p>
            <a:pPr>
              <a:lnSpc>
                <a:spcPts val="2519"/>
              </a:lnSpc>
            </a:pPr>
            <a:r>
              <a:rPr lang="en-US" sz="1799">
                <a:solidFill>
                  <a:srgbClr val="000000"/>
                </a:solidFill>
                <a:latin typeface="Open Sans Light"/>
              </a:rPr>
              <a:t>The consumer in the fast fashion market thrives on constant change and the </a:t>
            </a:r>
            <a:r>
              <a:rPr lang="en-US" sz="1799">
                <a:solidFill>
                  <a:srgbClr val="000000"/>
                </a:solidFill>
                <a:latin typeface="Arimo"/>
              </a:rPr>
              <a:t>frequent availability of new products. Fast fashion is considered to be a "supermarket" segment within the larger sense of the fashion market.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90740" y="-422323"/>
            <a:ext cx="4668560" cy="11131646"/>
            <a:chOff x="0" y="0"/>
            <a:chExt cx="6224746" cy="14842195"/>
          </a:xfrm>
        </p:grpSpPr>
        <p:sp>
          <p:nvSpPr>
            <p:cNvPr id="3" name="AutoShape 3"/>
            <p:cNvSpPr/>
            <p:nvPr/>
          </p:nvSpPr>
          <p:spPr>
            <a:xfrm>
              <a:off x="0" y="0"/>
              <a:ext cx="6224746" cy="14842195"/>
            </a:xfrm>
            <a:prstGeom prst="rect">
              <a:avLst/>
            </a:prstGeom>
            <a:solidFill>
              <a:srgbClr val="000000">
                <a:alpha val="9804"/>
              </a:srgbClr>
            </a:solidFill>
          </p:spPr>
        </p:sp>
        <p:sp>
          <p:nvSpPr>
            <p:cNvPr id="4" name="TextBox 4"/>
            <p:cNvSpPr txBox="1"/>
            <p:nvPr/>
          </p:nvSpPr>
          <p:spPr>
            <a:xfrm rot="5400000">
              <a:off x="-1903007" y="5977319"/>
              <a:ext cx="10126011" cy="2887557"/>
            </a:xfrm>
            <a:prstGeom prst="rect">
              <a:avLst/>
            </a:prstGeom>
          </p:spPr>
          <p:txBody>
            <a:bodyPr lIns="0" tIns="0" rIns="0" bIns="0" rtlCol="0" anchor="t">
              <a:spAutoFit/>
            </a:bodyPr>
            <a:lstStyle/>
            <a:p>
              <a:pPr algn="ctr">
                <a:lnSpc>
                  <a:spcPts val="8710"/>
                </a:lnSpc>
              </a:pPr>
              <a:r>
                <a:rPr lang="en-US" sz="6500" spc="130">
                  <a:solidFill>
                    <a:srgbClr val="000000"/>
                  </a:solidFill>
                  <a:latin typeface="Montserrat Classic Bold"/>
                </a:rPr>
                <a:t>BUSINESS STRATEGY </a:t>
              </a:r>
            </a:p>
          </p:txBody>
        </p:sp>
      </p:grpSp>
      <p:sp>
        <p:nvSpPr>
          <p:cNvPr id="5" name="AutoShape 5"/>
          <p:cNvSpPr/>
          <p:nvPr/>
        </p:nvSpPr>
        <p:spPr>
          <a:xfrm>
            <a:off x="-7086600" y="9548075"/>
            <a:ext cx="16230600" cy="57932"/>
          </a:xfrm>
          <a:prstGeom prst="rect">
            <a:avLst/>
          </a:prstGeom>
          <a:solidFill>
            <a:srgbClr val="000000"/>
          </a:solidFill>
        </p:spPr>
      </p:sp>
      <p:sp>
        <p:nvSpPr>
          <p:cNvPr id="6" name="AutoShape 6"/>
          <p:cNvSpPr/>
          <p:nvPr/>
        </p:nvSpPr>
        <p:spPr>
          <a:xfrm>
            <a:off x="9144000" y="738925"/>
            <a:ext cx="16230600" cy="57932"/>
          </a:xfrm>
          <a:prstGeom prst="rect">
            <a:avLst/>
          </a:prstGeom>
          <a:solidFill>
            <a:srgbClr val="000000"/>
          </a:solidFill>
        </p:spPr>
      </p:sp>
      <p:pic>
        <p:nvPicPr>
          <p:cNvPr id="7" name="Picture 7"/>
          <p:cNvPicPr>
            <a:picLocks noChangeAspect="1"/>
          </p:cNvPicPr>
          <p:nvPr/>
        </p:nvPicPr>
        <p:blipFill>
          <a:blip r:embed="rId2"/>
          <a:srcRect t="6075" b="6075"/>
          <a:stretch>
            <a:fillRect/>
          </a:stretch>
        </p:blipFill>
        <p:spPr>
          <a:xfrm>
            <a:off x="1028700" y="1528333"/>
            <a:ext cx="3369644" cy="1974091"/>
          </a:xfrm>
          <a:prstGeom prst="rect">
            <a:avLst/>
          </a:prstGeom>
        </p:spPr>
      </p:pic>
      <p:pic>
        <p:nvPicPr>
          <p:cNvPr id="8" name="Picture 8"/>
          <p:cNvPicPr>
            <a:picLocks noChangeAspect="1"/>
          </p:cNvPicPr>
          <p:nvPr/>
        </p:nvPicPr>
        <p:blipFill>
          <a:blip r:embed="rId3"/>
          <a:srcRect t="5794" b="5794"/>
          <a:stretch>
            <a:fillRect/>
          </a:stretch>
        </p:blipFill>
        <p:spPr>
          <a:xfrm>
            <a:off x="1028700" y="3906638"/>
            <a:ext cx="3369644" cy="1988580"/>
          </a:xfrm>
          <a:prstGeom prst="rect">
            <a:avLst/>
          </a:prstGeom>
        </p:spPr>
      </p:pic>
      <p:pic>
        <p:nvPicPr>
          <p:cNvPr id="9" name="Picture 9"/>
          <p:cNvPicPr>
            <a:picLocks noChangeAspect="1"/>
          </p:cNvPicPr>
          <p:nvPr/>
        </p:nvPicPr>
        <p:blipFill>
          <a:blip r:embed="rId4"/>
          <a:srcRect/>
          <a:stretch>
            <a:fillRect/>
          </a:stretch>
        </p:blipFill>
        <p:spPr>
          <a:xfrm>
            <a:off x="1028700" y="6219601"/>
            <a:ext cx="3369644" cy="2078649"/>
          </a:xfrm>
          <a:prstGeom prst="rect">
            <a:avLst/>
          </a:prstGeom>
        </p:spPr>
      </p:pic>
      <p:grpSp>
        <p:nvGrpSpPr>
          <p:cNvPr id="10" name="Group 10"/>
          <p:cNvGrpSpPr/>
          <p:nvPr/>
        </p:nvGrpSpPr>
        <p:grpSpPr>
          <a:xfrm>
            <a:off x="5190740" y="5298120"/>
            <a:ext cx="5595058" cy="3118472"/>
            <a:chOff x="0" y="0"/>
            <a:chExt cx="7460077" cy="4157963"/>
          </a:xfrm>
        </p:grpSpPr>
        <p:sp>
          <p:nvSpPr>
            <p:cNvPr id="11" name="TextBox 11"/>
            <p:cNvSpPr txBox="1"/>
            <p:nvPr/>
          </p:nvSpPr>
          <p:spPr>
            <a:xfrm>
              <a:off x="0" y="-57150"/>
              <a:ext cx="7460077" cy="14473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VENDOR RELATIONSHIPS</a:t>
              </a:r>
            </a:p>
          </p:txBody>
        </p:sp>
        <p:sp>
          <p:nvSpPr>
            <p:cNvPr id="12" name="TextBox 12"/>
            <p:cNvSpPr txBox="1"/>
            <p:nvPr/>
          </p:nvSpPr>
          <p:spPr>
            <a:xfrm>
              <a:off x="0" y="1540493"/>
              <a:ext cx="7460077" cy="2617470"/>
            </a:xfrm>
            <a:prstGeom prst="rect">
              <a:avLst/>
            </a:prstGeom>
          </p:spPr>
          <p:txBody>
            <a:bodyPr lIns="0" tIns="0" rIns="0" bIns="0" rtlCol="0" anchor="t">
              <a:spAutoFit/>
            </a:bodyPr>
            <a:lstStyle/>
            <a:p>
              <a:pPr>
                <a:lnSpc>
                  <a:spcPts val="3150"/>
                </a:lnSpc>
              </a:pPr>
              <a:r>
                <a:rPr lang="en-US" sz="2100" spc="21">
                  <a:solidFill>
                    <a:srgbClr val="000000"/>
                  </a:solidFill>
                  <a:latin typeface="Montserrat Light"/>
                </a:rPr>
                <a:t>The companies in the fast fashion market also utilize a range of relationships with the suppliers. The product is first classified as "core" or "fashion”.</a:t>
              </a:r>
            </a:p>
            <a:p>
              <a:pPr>
                <a:lnSpc>
                  <a:spcPts val="3150"/>
                </a:lnSpc>
              </a:pPr>
              <a:endParaRPr lang="en-US" sz="2100" spc="21">
                <a:solidFill>
                  <a:srgbClr val="000000"/>
                </a:solidFill>
                <a:latin typeface="Montserrat Light"/>
              </a:endParaRPr>
            </a:p>
          </p:txBody>
        </p:sp>
      </p:grpSp>
      <p:grpSp>
        <p:nvGrpSpPr>
          <p:cNvPr id="13" name="Group 13"/>
          <p:cNvGrpSpPr/>
          <p:nvPr/>
        </p:nvGrpSpPr>
        <p:grpSpPr>
          <a:xfrm>
            <a:off x="5190740" y="1528333"/>
            <a:ext cx="5595058" cy="3459467"/>
            <a:chOff x="0" y="0"/>
            <a:chExt cx="7460077" cy="4612623"/>
          </a:xfrm>
        </p:grpSpPr>
        <p:sp>
          <p:nvSpPr>
            <p:cNvPr id="14" name="TextBox 14"/>
            <p:cNvSpPr txBox="1"/>
            <p:nvPr/>
          </p:nvSpPr>
          <p:spPr>
            <a:xfrm>
              <a:off x="0" y="-57150"/>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SUPPLY CHAIN </a:t>
              </a:r>
            </a:p>
          </p:txBody>
        </p:sp>
        <p:sp>
          <p:nvSpPr>
            <p:cNvPr id="15" name="TextBox 15"/>
            <p:cNvSpPr txBox="1"/>
            <p:nvPr/>
          </p:nvSpPr>
          <p:spPr>
            <a:xfrm>
              <a:off x="0" y="791193"/>
              <a:ext cx="7460077" cy="3821429"/>
            </a:xfrm>
            <a:prstGeom prst="rect">
              <a:avLst/>
            </a:prstGeom>
          </p:spPr>
          <p:txBody>
            <a:bodyPr lIns="0" tIns="0" rIns="0" bIns="0" rtlCol="0" anchor="t">
              <a:spAutoFit/>
            </a:bodyPr>
            <a:lstStyle/>
            <a:p>
              <a:pPr>
                <a:lnSpc>
                  <a:spcPts val="2850"/>
                </a:lnSpc>
              </a:pPr>
              <a:r>
                <a:rPr lang="en-US" sz="1900" spc="19">
                  <a:solidFill>
                    <a:srgbClr val="000000"/>
                  </a:solidFill>
                  <a:latin typeface="Montserrat Light"/>
                </a:rPr>
                <a:t>Supply chains are central to the creation of fast fashion. Supply chain</a:t>
              </a:r>
            </a:p>
            <a:p>
              <a:pPr>
                <a:lnSpc>
                  <a:spcPts val="2850"/>
                </a:lnSpc>
              </a:pPr>
              <a:r>
                <a:rPr lang="en-US" sz="600" spc="6">
                  <a:solidFill>
                    <a:srgbClr val="000000"/>
                  </a:solidFill>
                  <a:latin typeface="Arimo"/>
                </a:rPr>
                <a:t>systems are designed to add value and reduce cost in the process of moving goods from design concept to retail stores and finally through to consumption. Efficient supply chains are critical to delivering the retail customer promise of fast fashion.</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186703" y="-412798"/>
            <a:ext cx="5914594" cy="11112596"/>
          </a:xfrm>
          <a:prstGeom prst="rect">
            <a:avLst/>
          </a:prstGeom>
          <a:solidFill>
            <a:srgbClr val="000000">
              <a:alpha val="9804"/>
            </a:srgbClr>
          </a:solidFill>
        </p:spPr>
      </p:sp>
      <p:sp>
        <p:nvSpPr>
          <p:cNvPr id="3" name="AutoShape 3"/>
          <p:cNvSpPr/>
          <p:nvPr/>
        </p:nvSpPr>
        <p:spPr>
          <a:xfrm>
            <a:off x="-7086600" y="9548075"/>
            <a:ext cx="16230600" cy="57932"/>
          </a:xfrm>
          <a:prstGeom prst="rect">
            <a:avLst/>
          </a:prstGeom>
          <a:solidFill>
            <a:srgbClr val="000000"/>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l="1692" r="1692"/>
          <a:stretch>
            <a:fillRect/>
          </a:stretch>
        </p:blipFill>
        <p:spPr>
          <a:xfrm>
            <a:off x="1379663" y="1028700"/>
            <a:ext cx="9955718" cy="8229600"/>
          </a:xfrm>
          <a:prstGeom prst="rect">
            <a:avLst/>
          </a:prstGeom>
        </p:spPr>
      </p:pic>
      <p:sp>
        <p:nvSpPr>
          <p:cNvPr id="6" name="TextBox 6"/>
          <p:cNvSpPr txBox="1"/>
          <p:nvPr/>
        </p:nvSpPr>
        <p:spPr>
          <a:xfrm>
            <a:off x="12675284" y="3054382"/>
            <a:ext cx="4323003" cy="3648075"/>
          </a:xfrm>
          <a:prstGeom prst="rect">
            <a:avLst/>
          </a:prstGeom>
        </p:spPr>
        <p:txBody>
          <a:bodyPr lIns="0" tIns="0" rIns="0" bIns="0" rtlCol="0" anchor="t">
            <a:spAutoFit/>
          </a:bodyPr>
          <a:lstStyle/>
          <a:p>
            <a:pPr algn="r">
              <a:lnSpc>
                <a:spcPts val="9450"/>
              </a:lnSpc>
            </a:pPr>
            <a:r>
              <a:rPr lang="en-US" sz="9000" spc="270">
                <a:solidFill>
                  <a:srgbClr val="000000"/>
                </a:solidFill>
                <a:latin typeface="League Gothic"/>
              </a:rPr>
              <a:t>CONCEPT OF OUR PROJECT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AutoShape 4"/>
          <p:cNvSpPr/>
          <p:nvPr/>
        </p:nvSpPr>
        <p:spPr>
          <a:xfrm>
            <a:off x="1028700" y="-202846"/>
            <a:ext cx="4523672" cy="10692691"/>
          </a:xfrm>
          <a:prstGeom prst="rect">
            <a:avLst/>
          </a:prstGeom>
          <a:solidFill>
            <a:srgbClr val="000000"/>
          </a:solidFill>
        </p:spPr>
      </p:sp>
      <p:sp>
        <p:nvSpPr>
          <p:cNvPr id="5" name="TextBox 5"/>
          <p:cNvSpPr txBox="1"/>
          <p:nvPr/>
        </p:nvSpPr>
        <p:spPr>
          <a:xfrm rot="-5400000">
            <a:off x="-899728" y="4519612"/>
            <a:ext cx="8466253" cy="1247775"/>
          </a:xfrm>
          <a:prstGeom prst="rect">
            <a:avLst/>
          </a:prstGeom>
        </p:spPr>
        <p:txBody>
          <a:bodyPr lIns="0" tIns="0" rIns="0" bIns="0" rtlCol="0" anchor="t">
            <a:spAutoFit/>
          </a:bodyPr>
          <a:lstStyle/>
          <a:p>
            <a:pPr algn="ctr">
              <a:lnSpc>
                <a:spcPts val="9450"/>
              </a:lnSpc>
            </a:pPr>
            <a:r>
              <a:rPr lang="en-US" sz="9000" spc="270">
                <a:solidFill>
                  <a:srgbClr val="FFFFFF"/>
                </a:solidFill>
                <a:latin typeface="League Gothic"/>
              </a:rPr>
              <a:t>STEP BY STEP</a:t>
            </a:r>
          </a:p>
        </p:txBody>
      </p:sp>
      <p:grpSp>
        <p:nvGrpSpPr>
          <p:cNvPr id="6" name="Group 6"/>
          <p:cNvGrpSpPr/>
          <p:nvPr/>
        </p:nvGrpSpPr>
        <p:grpSpPr>
          <a:xfrm rot="-10800000">
            <a:off x="5552372" y="1623676"/>
            <a:ext cx="2112743" cy="244853"/>
            <a:chOff x="0" y="0"/>
            <a:chExt cx="4591555" cy="532130"/>
          </a:xfrm>
        </p:grpSpPr>
        <p:sp>
          <p:nvSpPr>
            <p:cNvPr id="7" name="Freeform 7"/>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grpSp>
        <p:nvGrpSpPr>
          <p:cNvPr id="8" name="Group 8"/>
          <p:cNvGrpSpPr/>
          <p:nvPr/>
        </p:nvGrpSpPr>
        <p:grpSpPr>
          <a:xfrm>
            <a:off x="8327044" y="1028700"/>
            <a:ext cx="7478598" cy="1453855"/>
            <a:chOff x="0" y="0"/>
            <a:chExt cx="9971464" cy="1938473"/>
          </a:xfrm>
        </p:grpSpPr>
        <p:sp>
          <p:nvSpPr>
            <p:cNvPr id="9" name="TextBox 9"/>
            <p:cNvSpPr txBox="1"/>
            <p:nvPr/>
          </p:nvSpPr>
          <p:spPr>
            <a:xfrm>
              <a:off x="0" y="-57150"/>
              <a:ext cx="9971464"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STEP 1</a:t>
              </a:r>
            </a:p>
          </p:txBody>
        </p:sp>
        <p:sp>
          <p:nvSpPr>
            <p:cNvPr id="10" name="TextBox 10"/>
            <p:cNvSpPr txBox="1"/>
            <p:nvPr/>
          </p:nvSpPr>
          <p:spPr>
            <a:xfrm>
              <a:off x="0" y="728798"/>
              <a:ext cx="9971464" cy="1209675"/>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Download the application from play store, app store or apple store.</a:t>
              </a:r>
            </a:p>
          </p:txBody>
        </p:sp>
      </p:grpSp>
      <p:grpSp>
        <p:nvGrpSpPr>
          <p:cNvPr id="11" name="Group 11"/>
          <p:cNvGrpSpPr/>
          <p:nvPr/>
        </p:nvGrpSpPr>
        <p:grpSpPr>
          <a:xfrm rot="-10800000">
            <a:off x="5552372" y="3627699"/>
            <a:ext cx="2112743" cy="244853"/>
            <a:chOff x="0" y="0"/>
            <a:chExt cx="4591555" cy="532130"/>
          </a:xfrm>
        </p:grpSpPr>
        <p:sp>
          <p:nvSpPr>
            <p:cNvPr id="12" name="Freeform 12"/>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grpSp>
        <p:nvGrpSpPr>
          <p:cNvPr id="13" name="Group 13"/>
          <p:cNvGrpSpPr/>
          <p:nvPr/>
        </p:nvGrpSpPr>
        <p:grpSpPr>
          <a:xfrm>
            <a:off x="8327044" y="3032723"/>
            <a:ext cx="7478598" cy="977605"/>
            <a:chOff x="0" y="0"/>
            <a:chExt cx="9971464" cy="1303473"/>
          </a:xfrm>
        </p:grpSpPr>
        <p:sp>
          <p:nvSpPr>
            <p:cNvPr id="14" name="TextBox 14"/>
            <p:cNvSpPr txBox="1"/>
            <p:nvPr/>
          </p:nvSpPr>
          <p:spPr>
            <a:xfrm>
              <a:off x="0" y="-57150"/>
              <a:ext cx="9971464"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STEP 2</a:t>
              </a:r>
            </a:p>
          </p:txBody>
        </p:sp>
        <p:sp>
          <p:nvSpPr>
            <p:cNvPr id="15" name="TextBox 15"/>
            <p:cNvSpPr txBox="1"/>
            <p:nvPr/>
          </p:nvSpPr>
          <p:spPr>
            <a:xfrm>
              <a:off x="0" y="728798"/>
              <a:ext cx="9971464" cy="574675"/>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Sign up through mobile number or email.</a:t>
              </a:r>
            </a:p>
          </p:txBody>
        </p:sp>
      </p:grpSp>
      <p:grpSp>
        <p:nvGrpSpPr>
          <p:cNvPr id="16" name="Group 16"/>
          <p:cNvGrpSpPr/>
          <p:nvPr/>
        </p:nvGrpSpPr>
        <p:grpSpPr>
          <a:xfrm rot="-10800000">
            <a:off x="5552372" y="5616050"/>
            <a:ext cx="2112743" cy="244853"/>
            <a:chOff x="0" y="0"/>
            <a:chExt cx="4591555" cy="532130"/>
          </a:xfrm>
        </p:grpSpPr>
        <p:sp>
          <p:nvSpPr>
            <p:cNvPr id="17" name="Freeform 17"/>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grpSp>
        <p:nvGrpSpPr>
          <p:cNvPr id="18" name="Group 18"/>
          <p:cNvGrpSpPr/>
          <p:nvPr/>
        </p:nvGrpSpPr>
        <p:grpSpPr>
          <a:xfrm>
            <a:off x="8327044" y="5021074"/>
            <a:ext cx="7478598" cy="977605"/>
            <a:chOff x="0" y="0"/>
            <a:chExt cx="9971464" cy="1303473"/>
          </a:xfrm>
        </p:grpSpPr>
        <p:sp>
          <p:nvSpPr>
            <p:cNvPr id="19" name="TextBox 19"/>
            <p:cNvSpPr txBox="1"/>
            <p:nvPr/>
          </p:nvSpPr>
          <p:spPr>
            <a:xfrm>
              <a:off x="0" y="-57150"/>
              <a:ext cx="9971464"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STEP 3</a:t>
              </a:r>
            </a:p>
          </p:txBody>
        </p:sp>
        <p:sp>
          <p:nvSpPr>
            <p:cNvPr id="20" name="TextBox 20"/>
            <p:cNvSpPr txBox="1"/>
            <p:nvPr/>
          </p:nvSpPr>
          <p:spPr>
            <a:xfrm>
              <a:off x="0" y="728798"/>
              <a:ext cx="9971464" cy="574675"/>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 Set up profile ( name, age, address).</a:t>
              </a:r>
            </a:p>
          </p:txBody>
        </p:sp>
      </p:grpSp>
      <p:grpSp>
        <p:nvGrpSpPr>
          <p:cNvPr id="21" name="Group 21"/>
          <p:cNvGrpSpPr/>
          <p:nvPr/>
        </p:nvGrpSpPr>
        <p:grpSpPr>
          <a:xfrm>
            <a:off x="8327044" y="7115447"/>
            <a:ext cx="7478598" cy="1450680"/>
            <a:chOff x="0" y="0"/>
            <a:chExt cx="9971464" cy="1934240"/>
          </a:xfrm>
        </p:grpSpPr>
        <p:sp>
          <p:nvSpPr>
            <p:cNvPr id="22" name="TextBox 22"/>
            <p:cNvSpPr txBox="1"/>
            <p:nvPr/>
          </p:nvSpPr>
          <p:spPr>
            <a:xfrm>
              <a:off x="0" y="-57150"/>
              <a:ext cx="9971464" cy="702310"/>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STEP 4</a:t>
              </a:r>
            </a:p>
          </p:txBody>
        </p:sp>
        <p:sp>
          <p:nvSpPr>
            <p:cNvPr id="23" name="TextBox 23"/>
            <p:cNvSpPr txBox="1"/>
            <p:nvPr/>
          </p:nvSpPr>
          <p:spPr>
            <a:xfrm>
              <a:off x="0" y="733032"/>
              <a:ext cx="9971464" cy="1201208"/>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Fill the bank information </a:t>
              </a:r>
              <a:r>
                <a:rPr lang="en-US" sz="1200" spc="12">
                  <a:solidFill>
                    <a:srgbClr val="000000"/>
                  </a:solidFill>
                  <a:latin typeface="Arimo"/>
                </a:rPr>
                <a:t>then start enjoying our new items.</a:t>
              </a:r>
            </a:p>
          </p:txBody>
        </p:sp>
      </p:grpSp>
      <p:grpSp>
        <p:nvGrpSpPr>
          <p:cNvPr id="24" name="Group 24"/>
          <p:cNvGrpSpPr/>
          <p:nvPr/>
        </p:nvGrpSpPr>
        <p:grpSpPr>
          <a:xfrm rot="-10800000">
            <a:off x="5552372" y="7587997"/>
            <a:ext cx="2112743" cy="244853"/>
            <a:chOff x="0" y="0"/>
            <a:chExt cx="4591555" cy="532130"/>
          </a:xfrm>
        </p:grpSpPr>
        <p:sp>
          <p:nvSpPr>
            <p:cNvPr id="25" name="Freeform 25"/>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5281">
            <a:off x="-1741212" y="-5110970"/>
            <a:ext cx="24344079" cy="10234229"/>
          </a:xfrm>
          <a:prstGeom prst="rect">
            <a:avLst/>
          </a:prstGeom>
          <a:solidFill>
            <a:srgbClr val="000000">
              <a:alpha val="9804"/>
            </a:srgbClr>
          </a:solidFill>
        </p:spPr>
      </p:sp>
      <p:sp>
        <p:nvSpPr>
          <p:cNvPr id="3" name="AutoShape 3"/>
          <p:cNvSpPr/>
          <p:nvPr/>
        </p:nvSpPr>
        <p:spPr>
          <a:xfrm>
            <a:off x="-724401" y="9560403"/>
            <a:ext cx="16230600" cy="57932"/>
          </a:xfrm>
          <a:prstGeom prst="rect">
            <a:avLst/>
          </a:prstGeom>
          <a:solidFill>
            <a:srgbClr val="000000"/>
          </a:solidFill>
        </p:spPr>
      </p:sp>
      <p:sp>
        <p:nvSpPr>
          <p:cNvPr id="4" name="AutoShape 4"/>
          <p:cNvSpPr/>
          <p:nvPr/>
        </p:nvSpPr>
        <p:spPr>
          <a:xfrm>
            <a:off x="2781801" y="666472"/>
            <a:ext cx="16230600" cy="57932"/>
          </a:xfrm>
          <a:prstGeom prst="rect">
            <a:avLst/>
          </a:prstGeom>
          <a:solidFill>
            <a:srgbClr val="000000"/>
          </a:solidFill>
        </p:spPr>
      </p:sp>
      <p:grpSp>
        <p:nvGrpSpPr>
          <p:cNvPr id="5" name="Group 5"/>
          <p:cNvGrpSpPr/>
          <p:nvPr/>
        </p:nvGrpSpPr>
        <p:grpSpPr>
          <a:xfrm>
            <a:off x="2796333" y="1622742"/>
            <a:ext cx="12695334" cy="7041515"/>
            <a:chOff x="0" y="0"/>
            <a:chExt cx="16927112" cy="9388687"/>
          </a:xfrm>
        </p:grpSpPr>
        <p:pic>
          <p:nvPicPr>
            <p:cNvPr id="6" name="Picture 6"/>
            <p:cNvPicPr>
              <a:picLocks noChangeAspect="1"/>
            </p:cNvPicPr>
            <p:nvPr/>
          </p:nvPicPr>
          <p:blipFill>
            <a:blip r:embed="rId2"/>
            <a:srcRect l="29754" r="29754"/>
            <a:stretch>
              <a:fillRect/>
            </a:stretch>
          </p:blipFill>
          <p:spPr>
            <a:xfrm>
              <a:off x="0" y="0"/>
              <a:ext cx="5642371" cy="9388687"/>
            </a:xfrm>
            <a:prstGeom prst="rect">
              <a:avLst/>
            </a:prstGeom>
          </p:spPr>
        </p:pic>
        <p:pic>
          <p:nvPicPr>
            <p:cNvPr id="7" name="Picture 7"/>
            <p:cNvPicPr>
              <a:picLocks noChangeAspect="1"/>
            </p:cNvPicPr>
            <p:nvPr/>
          </p:nvPicPr>
          <p:blipFill>
            <a:blip r:embed="rId3"/>
            <a:srcRect l="5483" r="5483"/>
            <a:stretch>
              <a:fillRect/>
            </a:stretch>
          </p:blipFill>
          <p:spPr>
            <a:xfrm>
              <a:off x="5642371" y="0"/>
              <a:ext cx="5642371" cy="9388687"/>
            </a:xfrm>
            <a:prstGeom prst="rect">
              <a:avLst/>
            </a:prstGeom>
          </p:spPr>
        </p:pic>
        <p:pic>
          <p:nvPicPr>
            <p:cNvPr id="8" name="Picture 8"/>
            <p:cNvPicPr>
              <a:picLocks noChangeAspect="1"/>
            </p:cNvPicPr>
            <p:nvPr/>
          </p:nvPicPr>
          <p:blipFill>
            <a:blip r:embed="rId4"/>
            <a:srcRect l="29980" r="29980"/>
            <a:stretch>
              <a:fillRect/>
            </a:stretch>
          </p:blipFill>
          <p:spPr>
            <a:xfrm>
              <a:off x="11284741" y="0"/>
              <a:ext cx="5642371" cy="9388687"/>
            </a:xfrm>
            <a:prstGeom prst="rect">
              <a:avLst/>
            </a:prstGeom>
          </p:spPr>
        </p:pic>
      </p:grpSp>
      <p:grpSp>
        <p:nvGrpSpPr>
          <p:cNvPr id="9" name="Group 9"/>
          <p:cNvGrpSpPr/>
          <p:nvPr/>
        </p:nvGrpSpPr>
        <p:grpSpPr>
          <a:xfrm>
            <a:off x="4984135" y="899806"/>
            <a:ext cx="8319730" cy="8487387"/>
            <a:chOff x="0" y="0"/>
            <a:chExt cx="11092974" cy="11316517"/>
          </a:xfrm>
        </p:grpSpPr>
        <p:sp>
          <p:nvSpPr>
            <p:cNvPr id="10" name="AutoShape 10"/>
            <p:cNvSpPr/>
            <p:nvPr/>
          </p:nvSpPr>
          <p:spPr>
            <a:xfrm>
              <a:off x="0" y="0"/>
              <a:ext cx="11092974" cy="11316517"/>
            </a:xfrm>
            <a:prstGeom prst="rect">
              <a:avLst/>
            </a:prstGeom>
            <a:solidFill>
              <a:srgbClr val="000000"/>
            </a:solidFill>
          </p:spPr>
        </p:sp>
        <p:sp>
          <p:nvSpPr>
            <p:cNvPr id="11" name="TextBox 11"/>
            <p:cNvSpPr txBox="1"/>
            <p:nvPr/>
          </p:nvSpPr>
          <p:spPr>
            <a:xfrm>
              <a:off x="553026" y="899477"/>
              <a:ext cx="9986921" cy="3207046"/>
            </a:xfrm>
            <a:prstGeom prst="rect">
              <a:avLst/>
            </a:prstGeom>
          </p:spPr>
          <p:txBody>
            <a:bodyPr lIns="0" tIns="0" rIns="0" bIns="0" rtlCol="0" anchor="t">
              <a:spAutoFit/>
            </a:bodyPr>
            <a:lstStyle/>
            <a:p>
              <a:pPr algn="ctr">
                <a:lnSpc>
                  <a:spcPts val="4797"/>
                </a:lnSpc>
              </a:pPr>
              <a:r>
                <a:rPr lang="en-US" sz="3900" spc="429">
                  <a:solidFill>
                    <a:srgbClr val="FFFFFF"/>
                  </a:solidFill>
                  <a:latin typeface="Montserrat Classic Bold"/>
                </a:rPr>
                <a:t>FLÂNER IS UNIQUELY QUALIFIED TO SUCCEED BECAUSE:</a:t>
              </a:r>
            </a:p>
            <a:p>
              <a:pPr algn="ctr">
                <a:lnSpc>
                  <a:spcPts val="4797"/>
                </a:lnSpc>
              </a:pPr>
              <a:endParaRPr lang="en-US" sz="3900" spc="429">
                <a:solidFill>
                  <a:srgbClr val="FFFFFF"/>
                </a:solidFill>
                <a:latin typeface="Montserrat Classic Bold"/>
              </a:endParaRPr>
            </a:p>
          </p:txBody>
        </p:sp>
        <p:sp>
          <p:nvSpPr>
            <p:cNvPr id="12" name="TextBox 12"/>
            <p:cNvSpPr txBox="1"/>
            <p:nvPr/>
          </p:nvSpPr>
          <p:spPr>
            <a:xfrm>
              <a:off x="553026" y="4262280"/>
              <a:ext cx="9986921" cy="6029325"/>
            </a:xfrm>
            <a:prstGeom prst="rect">
              <a:avLst/>
            </a:prstGeom>
          </p:spPr>
          <p:txBody>
            <a:bodyPr lIns="0" tIns="0" rIns="0" bIns="0" rtlCol="0" anchor="t">
              <a:spAutoFit/>
            </a:bodyPr>
            <a:lstStyle/>
            <a:p>
              <a:pPr algn="ctr">
                <a:lnSpc>
                  <a:spcPts val="4500"/>
                </a:lnSpc>
              </a:pPr>
              <a:r>
                <a:rPr lang="en-US" sz="3000" spc="30">
                  <a:solidFill>
                    <a:srgbClr val="FFFFFF"/>
                  </a:solidFill>
                  <a:latin typeface="Montserrat Light"/>
                </a:rPr>
                <a:t>·The mobile applications business is a proven business and has succeeded throughout the world.</a:t>
              </a:r>
            </a:p>
            <a:p>
              <a:pPr algn="ctr">
                <a:lnSpc>
                  <a:spcPts val="4500"/>
                </a:lnSpc>
              </a:pPr>
              <a:r>
                <a:rPr lang="en-US" sz="1200" spc="12">
                  <a:solidFill>
                    <a:srgbClr val="FFFFFF"/>
                  </a:solidFill>
                  <a:latin typeface="Arimo"/>
                </a:rPr>
                <a:t>· Market trends, such as the growth in smartphone users, mobile app downloads, and in sharing economy proves very favorable to Flâner.</a:t>
              </a:r>
            </a:p>
            <a:p>
              <a:pPr algn="ctr">
                <a:lnSpc>
                  <a:spcPts val="4500"/>
                </a:lnSpc>
              </a:pPr>
              <a:endParaRPr lang="en-US" sz="1200" spc="12">
                <a:solidFill>
                  <a:srgbClr val="FFFFFF"/>
                </a:solidFill>
                <a:latin typeface="Arim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0013324" y="738925"/>
            <a:ext cx="16230600" cy="57932"/>
          </a:xfrm>
          <a:prstGeom prst="rect">
            <a:avLst/>
          </a:prstGeom>
          <a:solidFill>
            <a:srgbClr val="FFFFFF"/>
          </a:solidFill>
        </p:spPr>
      </p:sp>
      <p:pic>
        <p:nvPicPr>
          <p:cNvPr id="3" name="Picture 3"/>
          <p:cNvPicPr>
            <a:picLocks noChangeAspect="1"/>
          </p:cNvPicPr>
          <p:nvPr/>
        </p:nvPicPr>
        <p:blipFill>
          <a:blip r:embed="rId2"/>
          <a:srcRect l="1289" r="1289"/>
          <a:stretch>
            <a:fillRect/>
          </a:stretch>
        </p:blipFill>
        <p:spPr>
          <a:xfrm>
            <a:off x="0" y="2989207"/>
            <a:ext cx="10013324" cy="4406881"/>
          </a:xfrm>
          <a:prstGeom prst="rect">
            <a:avLst/>
          </a:prstGeom>
        </p:spPr>
      </p:pic>
      <p:grpSp>
        <p:nvGrpSpPr>
          <p:cNvPr id="4" name="Group 4"/>
          <p:cNvGrpSpPr/>
          <p:nvPr/>
        </p:nvGrpSpPr>
        <p:grpSpPr>
          <a:xfrm>
            <a:off x="9863068" y="1258822"/>
            <a:ext cx="7396232" cy="7769355"/>
            <a:chOff x="0" y="0"/>
            <a:chExt cx="9861643" cy="10359141"/>
          </a:xfrm>
        </p:grpSpPr>
        <p:sp>
          <p:nvSpPr>
            <p:cNvPr id="5" name="TextBox 5"/>
            <p:cNvSpPr txBox="1"/>
            <p:nvPr/>
          </p:nvSpPr>
          <p:spPr>
            <a:xfrm>
              <a:off x="0" y="123825"/>
              <a:ext cx="9861643" cy="1704975"/>
            </a:xfrm>
            <a:prstGeom prst="rect">
              <a:avLst/>
            </a:prstGeom>
          </p:spPr>
          <p:txBody>
            <a:bodyPr lIns="0" tIns="0" rIns="0" bIns="0" rtlCol="0" anchor="t">
              <a:spAutoFit/>
            </a:bodyPr>
            <a:lstStyle/>
            <a:p>
              <a:pPr algn="r">
                <a:lnSpc>
                  <a:spcPts val="9450"/>
                </a:lnSpc>
              </a:pPr>
              <a:r>
                <a:rPr lang="en-US" sz="9000" spc="270">
                  <a:solidFill>
                    <a:srgbClr val="FFFFFF"/>
                  </a:solidFill>
                  <a:latin typeface="League Gothic"/>
                </a:rPr>
                <a:t>FLÂNER ANALYSIS</a:t>
              </a:r>
            </a:p>
          </p:txBody>
        </p:sp>
        <p:sp>
          <p:nvSpPr>
            <p:cNvPr id="6" name="TextBox 6"/>
            <p:cNvSpPr txBox="1"/>
            <p:nvPr/>
          </p:nvSpPr>
          <p:spPr>
            <a:xfrm>
              <a:off x="44726" y="2460587"/>
              <a:ext cx="9816917" cy="7898554"/>
            </a:xfrm>
            <a:prstGeom prst="rect">
              <a:avLst/>
            </a:prstGeom>
          </p:spPr>
          <p:txBody>
            <a:bodyPr lIns="0" tIns="0" rIns="0" bIns="0" rtlCol="0" anchor="t">
              <a:spAutoFit/>
            </a:bodyPr>
            <a:lstStyle/>
            <a:p>
              <a:pPr algn="r">
                <a:lnSpc>
                  <a:spcPts val="3359"/>
                </a:lnSpc>
              </a:pPr>
              <a:r>
                <a:rPr lang="en-US" sz="2400" spc="360">
                  <a:solidFill>
                    <a:srgbClr val="FFFFFF"/>
                  </a:solidFill>
                  <a:latin typeface="Montserrat Light"/>
                </a:rPr>
                <a:t>WE LOVE THE SHARING ECONOMY CONCEPT WHICH IS A TYPE OF MARKET BASED ON A CONCEPT THAT REFERS TO PEER-TO-PEER SHARING OF ACCESS TO PRODUCTS AND SERVICES, WHICH IS FACILITATED THROUGH COMMUNITY-BASED ONLINE SERVICES. THE POSITIVE GOAL IS TO MAXIMIZE THE USE OF EXISTING RESOURCES WHILE AVOIDING OVERPRODUCTION, POLLUTION REDUCTION, AND EQUITABLE DISTRIBUTION.</a:t>
              </a:r>
            </a:p>
            <a:p>
              <a:pPr algn="r">
                <a:lnSpc>
                  <a:spcPts val="3359"/>
                </a:lnSpc>
              </a:pPr>
              <a:endParaRPr lang="en-US" sz="2400" spc="360">
                <a:solidFill>
                  <a:srgbClr val="FFFFFF"/>
                </a:solidFill>
                <a:latin typeface="Montserrat Light"/>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3243446" y="-231823"/>
            <a:ext cx="6320280" cy="10750646"/>
          </a:xfrm>
          <a:prstGeom prst="rect">
            <a:avLst/>
          </a:prstGeom>
          <a:solidFill>
            <a:srgbClr val="000000">
              <a:alpha val="9804"/>
            </a:srgbClr>
          </a:solidFill>
        </p:spPr>
      </p:sp>
      <p:pic>
        <p:nvPicPr>
          <p:cNvPr id="3" name="Picture 3"/>
          <p:cNvPicPr>
            <a:picLocks noChangeAspect="1"/>
          </p:cNvPicPr>
          <p:nvPr/>
        </p:nvPicPr>
        <p:blipFill>
          <a:blip r:embed="rId2"/>
          <a:srcRect l="9161" r="4067"/>
          <a:stretch>
            <a:fillRect/>
          </a:stretch>
        </p:blipFill>
        <p:spPr>
          <a:xfrm>
            <a:off x="1238250" y="1163929"/>
            <a:ext cx="4200892" cy="7273341"/>
          </a:xfrm>
          <a:prstGeom prst="rect">
            <a:avLst/>
          </a:prstGeom>
        </p:spPr>
      </p:pic>
      <p:sp>
        <p:nvSpPr>
          <p:cNvPr id="4" name="TextBox 4"/>
          <p:cNvSpPr txBox="1"/>
          <p:nvPr/>
        </p:nvSpPr>
        <p:spPr>
          <a:xfrm rot="-5400000">
            <a:off x="3781597" y="4519612"/>
            <a:ext cx="7570098" cy="12477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MARKET ANALYSIS</a:t>
            </a:r>
          </a:p>
        </p:txBody>
      </p:sp>
      <p:sp>
        <p:nvSpPr>
          <p:cNvPr id="5" name="TextBox 5"/>
          <p:cNvSpPr txBox="1"/>
          <p:nvPr/>
        </p:nvSpPr>
        <p:spPr>
          <a:xfrm>
            <a:off x="10968781" y="1285875"/>
            <a:ext cx="6290519" cy="7972425"/>
          </a:xfrm>
          <a:prstGeom prst="rect">
            <a:avLst/>
          </a:prstGeom>
        </p:spPr>
        <p:txBody>
          <a:bodyPr lIns="0" tIns="0" rIns="0" bIns="0" rtlCol="0" anchor="t">
            <a:spAutoFit/>
          </a:bodyPr>
          <a:lstStyle/>
          <a:p>
            <a:pPr>
              <a:lnSpc>
                <a:spcPts val="4500"/>
              </a:lnSpc>
            </a:pPr>
            <a:r>
              <a:rPr lang="en-US" sz="3000" spc="30">
                <a:solidFill>
                  <a:srgbClr val="000000"/>
                </a:solidFill>
                <a:latin typeface="Montserrat Light"/>
              </a:rPr>
              <a:t>Consumers aged 18 to 29 accounts for the majority of revenue in the mobile app sector. They have the highest smartphone penetration rate, and are most at ease making online purchases. </a:t>
            </a:r>
          </a:p>
          <a:p>
            <a:pPr>
              <a:lnSpc>
                <a:spcPts val="4500"/>
              </a:lnSpc>
            </a:pPr>
            <a:endParaRPr lang="en-US" sz="3000" spc="30">
              <a:solidFill>
                <a:srgbClr val="000000"/>
              </a:solidFill>
              <a:latin typeface="Montserrat Light"/>
            </a:endParaRPr>
          </a:p>
          <a:p>
            <a:pPr>
              <a:lnSpc>
                <a:spcPts val="4500"/>
              </a:lnSpc>
            </a:pPr>
            <a:r>
              <a:rPr lang="en-US" sz="3000" spc="30">
                <a:solidFill>
                  <a:srgbClr val="000000"/>
                </a:solidFill>
                <a:latin typeface="Montserrat Light"/>
              </a:rPr>
              <a:t>Consumers aged 30 to 49 are thought to account for 35% of the market. </a:t>
            </a:r>
          </a:p>
          <a:p>
            <a:pPr>
              <a:lnSpc>
                <a:spcPts val="4500"/>
              </a:lnSpc>
            </a:pPr>
            <a:endParaRPr lang="en-US" sz="3000" spc="30">
              <a:solidFill>
                <a:srgbClr val="000000"/>
              </a:solidFill>
              <a:latin typeface="Montserrat Light"/>
            </a:endParaRPr>
          </a:p>
          <a:p>
            <a:pPr>
              <a:lnSpc>
                <a:spcPts val="4500"/>
              </a:lnSpc>
            </a:pPr>
            <a:endParaRPr lang="en-US" sz="3000" spc="30">
              <a:solidFill>
                <a:srgbClr val="000000"/>
              </a:solidFill>
              <a:latin typeface="Montserrat Light"/>
            </a:endParaRPr>
          </a:p>
          <a:p>
            <a:pPr>
              <a:lnSpc>
                <a:spcPts val="4500"/>
              </a:lnSpc>
            </a:pPr>
            <a:endParaRPr lang="en-US" sz="3000" spc="30">
              <a:solidFill>
                <a:srgbClr val="000000"/>
              </a:solidFill>
              <a:latin typeface="Montserrat Light"/>
            </a:endParaRPr>
          </a:p>
        </p:txBody>
      </p:sp>
      <p:sp>
        <p:nvSpPr>
          <p:cNvPr id="6" name="AutoShape 6"/>
          <p:cNvSpPr/>
          <p:nvPr/>
        </p:nvSpPr>
        <p:spPr>
          <a:xfrm>
            <a:off x="-7086600" y="9548075"/>
            <a:ext cx="16230600" cy="57932"/>
          </a:xfrm>
          <a:prstGeom prst="rect">
            <a:avLst/>
          </a:prstGeom>
          <a:solidFill>
            <a:srgbClr val="000000"/>
          </a:solidFill>
        </p:spPr>
      </p:sp>
      <p:sp>
        <p:nvSpPr>
          <p:cNvPr id="7" name="AutoShape 7"/>
          <p:cNvSpPr/>
          <p:nvPr/>
        </p:nvSpPr>
        <p:spPr>
          <a:xfrm>
            <a:off x="9144000" y="738925"/>
            <a:ext cx="16230600" cy="57932"/>
          </a:xfrm>
          <a:prstGeom prst="rect">
            <a:avLst/>
          </a:prstGeom>
          <a:solidFill>
            <a:srgbClr val="000000"/>
          </a:solid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TextBox 4"/>
          <p:cNvSpPr txBox="1"/>
          <p:nvPr/>
        </p:nvSpPr>
        <p:spPr>
          <a:xfrm>
            <a:off x="1028700" y="643675"/>
            <a:ext cx="7507576" cy="2189480"/>
          </a:xfrm>
          <a:prstGeom prst="rect">
            <a:avLst/>
          </a:prstGeom>
        </p:spPr>
        <p:txBody>
          <a:bodyPr lIns="0" tIns="0" rIns="0" bIns="0" rtlCol="0" anchor="t">
            <a:spAutoFit/>
          </a:bodyPr>
          <a:lstStyle/>
          <a:p>
            <a:pPr>
              <a:lnSpc>
                <a:spcPts val="8710"/>
              </a:lnSpc>
            </a:pPr>
            <a:r>
              <a:rPr lang="en-US" sz="6500" spc="130">
                <a:solidFill>
                  <a:srgbClr val="000000"/>
                </a:solidFill>
                <a:latin typeface="Montserrat Classic Bold"/>
              </a:rPr>
              <a:t>Marketing Strategy</a:t>
            </a:r>
          </a:p>
        </p:txBody>
      </p:sp>
      <p:grpSp>
        <p:nvGrpSpPr>
          <p:cNvPr id="5" name="Group 5"/>
          <p:cNvGrpSpPr/>
          <p:nvPr/>
        </p:nvGrpSpPr>
        <p:grpSpPr>
          <a:xfrm>
            <a:off x="1081893" y="3665656"/>
            <a:ext cx="3857188" cy="7403992"/>
            <a:chOff x="0" y="0"/>
            <a:chExt cx="5142918" cy="9871990"/>
          </a:xfrm>
        </p:grpSpPr>
        <p:sp>
          <p:nvSpPr>
            <p:cNvPr id="6" name="AutoShape 6"/>
            <p:cNvSpPr/>
            <p:nvPr/>
          </p:nvSpPr>
          <p:spPr>
            <a:xfrm>
              <a:off x="0" y="0"/>
              <a:ext cx="5142918" cy="9871990"/>
            </a:xfrm>
            <a:prstGeom prst="rect">
              <a:avLst/>
            </a:prstGeom>
            <a:solidFill>
              <a:srgbClr val="000000">
                <a:alpha val="19608"/>
              </a:srgbClr>
            </a:solidFill>
          </p:spPr>
        </p:sp>
        <p:sp>
          <p:nvSpPr>
            <p:cNvPr id="7" name="TextBox 7"/>
            <p:cNvSpPr txBox="1"/>
            <p:nvPr/>
          </p:nvSpPr>
          <p:spPr>
            <a:xfrm>
              <a:off x="657347" y="826967"/>
              <a:ext cx="3828225" cy="949113"/>
            </a:xfrm>
            <a:prstGeom prst="rect">
              <a:avLst/>
            </a:prstGeom>
          </p:spPr>
          <p:txBody>
            <a:bodyPr lIns="0" tIns="0" rIns="0" bIns="0" rtlCol="0" anchor="t">
              <a:spAutoFit/>
            </a:bodyPr>
            <a:lstStyle/>
            <a:p>
              <a:pPr>
                <a:lnSpc>
                  <a:spcPts val="2940"/>
                </a:lnSpc>
              </a:pPr>
              <a:r>
                <a:rPr lang="en-US" sz="2100" spc="315">
                  <a:solidFill>
                    <a:srgbClr val="000000"/>
                  </a:solidFill>
                  <a:latin typeface="Montserrat Light"/>
                </a:rPr>
                <a:t>MEET CUSTOMER NEEDS</a:t>
              </a:r>
            </a:p>
          </p:txBody>
        </p:sp>
        <p:sp>
          <p:nvSpPr>
            <p:cNvPr id="8" name="TextBox 8"/>
            <p:cNvSpPr txBox="1"/>
            <p:nvPr/>
          </p:nvSpPr>
          <p:spPr>
            <a:xfrm>
              <a:off x="657347" y="2212506"/>
              <a:ext cx="3828225" cy="5578475"/>
            </a:xfrm>
            <a:prstGeom prst="rect">
              <a:avLst/>
            </a:prstGeom>
          </p:spPr>
          <p:txBody>
            <a:bodyPr lIns="0" tIns="0" rIns="0" bIns="0" rtlCol="0" anchor="t">
              <a:spAutoFit/>
            </a:bodyPr>
            <a:lstStyle/>
            <a:p>
              <a:pPr>
                <a:lnSpc>
                  <a:spcPts val="3749"/>
                </a:lnSpc>
              </a:pPr>
              <a:r>
                <a:rPr lang="en-US" sz="2499" spc="24">
                  <a:solidFill>
                    <a:srgbClr val="000000"/>
                  </a:solidFill>
                  <a:latin typeface="Montserrat Light"/>
                </a:rPr>
                <a:t>preference of consumers according to the feedback information and sales data of customers, and then improve the products</a:t>
              </a:r>
            </a:p>
          </p:txBody>
        </p:sp>
      </p:grpSp>
      <p:grpSp>
        <p:nvGrpSpPr>
          <p:cNvPr id="9" name="Group 9"/>
          <p:cNvGrpSpPr/>
          <p:nvPr/>
        </p:nvGrpSpPr>
        <p:grpSpPr>
          <a:xfrm>
            <a:off x="5170902" y="3665656"/>
            <a:ext cx="3857188" cy="7937392"/>
            <a:chOff x="0" y="0"/>
            <a:chExt cx="5142918" cy="10583190"/>
          </a:xfrm>
        </p:grpSpPr>
        <p:sp>
          <p:nvSpPr>
            <p:cNvPr id="10" name="AutoShape 10"/>
            <p:cNvSpPr/>
            <p:nvPr/>
          </p:nvSpPr>
          <p:spPr>
            <a:xfrm>
              <a:off x="0" y="0"/>
              <a:ext cx="5142918" cy="10583190"/>
            </a:xfrm>
            <a:prstGeom prst="rect">
              <a:avLst/>
            </a:prstGeom>
            <a:solidFill>
              <a:srgbClr val="000000"/>
            </a:solidFill>
          </p:spPr>
        </p:sp>
        <p:sp>
          <p:nvSpPr>
            <p:cNvPr id="11" name="TextBox 11"/>
            <p:cNvSpPr txBox="1"/>
            <p:nvPr/>
          </p:nvSpPr>
          <p:spPr>
            <a:xfrm>
              <a:off x="657347" y="826967"/>
              <a:ext cx="3828225" cy="949113"/>
            </a:xfrm>
            <a:prstGeom prst="rect">
              <a:avLst/>
            </a:prstGeom>
          </p:spPr>
          <p:txBody>
            <a:bodyPr lIns="0" tIns="0" rIns="0" bIns="0" rtlCol="0" anchor="t">
              <a:spAutoFit/>
            </a:bodyPr>
            <a:lstStyle/>
            <a:p>
              <a:pPr>
                <a:lnSpc>
                  <a:spcPts val="2940"/>
                </a:lnSpc>
              </a:pPr>
              <a:r>
                <a:rPr lang="en-US" sz="2100" spc="315">
                  <a:solidFill>
                    <a:srgbClr val="FFFFFF"/>
                  </a:solidFill>
                  <a:latin typeface="Montserrat Light"/>
                </a:rPr>
                <a:t>REDUCE CUSTOMER COST</a:t>
              </a:r>
            </a:p>
          </p:txBody>
        </p:sp>
        <p:sp>
          <p:nvSpPr>
            <p:cNvPr id="12" name="TextBox 12"/>
            <p:cNvSpPr txBox="1"/>
            <p:nvPr/>
          </p:nvSpPr>
          <p:spPr>
            <a:xfrm>
              <a:off x="657347" y="2212506"/>
              <a:ext cx="3828225" cy="6289675"/>
            </a:xfrm>
            <a:prstGeom prst="rect">
              <a:avLst/>
            </a:prstGeom>
          </p:spPr>
          <p:txBody>
            <a:bodyPr lIns="0" tIns="0" rIns="0" bIns="0" rtlCol="0" anchor="t">
              <a:spAutoFit/>
            </a:bodyPr>
            <a:lstStyle/>
            <a:p>
              <a:pPr>
                <a:lnSpc>
                  <a:spcPts val="3750"/>
                </a:lnSpc>
              </a:pPr>
              <a:r>
                <a:rPr lang="en-US" sz="2499" spc="24">
                  <a:solidFill>
                    <a:srgbClr val="FFFFFF"/>
                  </a:solidFill>
                  <a:latin typeface="Montserrat Light"/>
                </a:rPr>
                <a:t>young consumers who are keen on fashion but have limited consumption capacity, and their income is not enough to afford luxury brands. </a:t>
              </a:r>
            </a:p>
          </p:txBody>
        </p:sp>
      </p:grpSp>
      <p:grpSp>
        <p:nvGrpSpPr>
          <p:cNvPr id="13" name="Group 13"/>
          <p:cNvGrpSpPr/>
          <p:nvPr/>
        </p:nvGrpSpPr>
        <p:grpSpPr>
          <a:xfrm>
            <a:off x="13348918" y="3665656"/>
            <a:ext cx="3857188" cy="7914532"/>
            <a:chOff x="0" y="0"/>
            <a:chExt cx="5142918" cy="10552710"/>
          </a:xfrm>
        </p:grpSpPr>
        <p:sp>
          <p:nvSpPr>
            <p:cNvPr id="14" name="AutoShape 14"/>
            <p:cNvSpPr/>
            <p:nvPr/>
          </p:nvSpPr>
          <p:spPr>
            <a:xfrm>
              <a:off x="0" y="0"/>
              <a:ext cx="5142918" cy="10552710"/>
            </a:xfrm>
            <a:prstGeom prst="rect">
              <a:avLst/>
            </a:prstGeom>
            <a:solidFill>
              <a:srgbClr val="000000"/>
            </a:solidFill>
          </p:spPr>
        </p:sp>
        <p:sp>
          <p:nvSpPr>
            <p:cNvPr id="15" name="TextBox 15"/>
            <p:cNvSpPr txBox="1"/>
            <p:nvPr/>
          </p:nvSpPr>
          <p:spPr>
            <a:xfrm>
              <a:off x="657347" y="826967"/>
              <a:ext cx="3828225" cy="918633"/>
            </a:xfrm>
            <a:prstGeom prst="rect">
              <a:avLst/>
            </a:prstGeom>
          </p:spPr>
          <p:txBody>
            <a:bodyPr lIns="0" tIns="0" rIns="0" bIns="0" rtlCol="0" anchor="t">
              <a:spAutoFit/>
            </a:bodyPr>
            <a:lstStyle/>
            <a:p>
              <a:pPr>
                <a:lnSpc>
                  <a:spcPts val="2800"/>
                </a:lnSpc>
              </a:pPr>
              <a:r>
                <a:rPr lang="en-US" sz="2000" spc="300">
                  <a:solidFill>
                    <a:srgbClr val="FFFFFF"/>
                  </a:solidFill>
                  <a:latin typeface="Montserrat Light"/>
                </a:rPr>
                <a:t>GOOD COMMUNICATING</a:t>
              </a:r>
            </a:p>
          </p:txBody>
        </p:sp>
        <p:sp>
          <p:nvSpPr>
            <p:cNvPr id="16" name="TextBox 16"/>
            <p:cNvSpPr txBox="1"/>
            <p:nvPr/>
          </p:nvSpPr>
          <p:spPr>
            <a:xfrm>
              <a:off x="657347" y="2182026"/>
              <a:ext cx="3828225" cy="6289675"/>
            </a:xfrm>
            <a:prstGeom prst="rect">
              <a:avLst/>
            </a:prstGeom>
          </p:spPr>
          <p:txBody>
            <a:bodyPr lIns="0" tIns="0" rIns="0" bIns="0" rtlCol="0" anchor="t">
              <a:spAutoFit/>
            </a:bodyPr>
            <a:lstStyle/>
            <a:p>
              <a:pPr>
                <a:lnSpc>
                  <a:spcPts val="3750"/>
                </a:lnSpc>
              </a:pPr>
              <a:r>
                <a:rPr lang="en-US" sz="2499" spc="24">
                  <a:solidFill>
                    <a:srgbClr val="FFFFFF"/>
                  </a:solidFill>
                  <a:latin typeface="Montserrat Light"/>
                </a:rPr>
                <a:t>sellers are very friendly and have high professional quality, professional advice on clothing washing and nursing when they are in need.</a:t>
              </a:r>
            </a:p>
          </p:txBody>
        </p:sp>
      </p:grpSp>
      <p:grpSp>
        <p:nvGrpSpPr>
          <p:cNvPr id="17" name="Group 17"/>
          <p:cNvGrpSpPr/>
          <p:nvPr/>
        </p:nvGrpSpPr>
        <p:grpSpPr>
          <a:xfrm>
            <a:off x="9259910" y="3665656"/>
            <a:ext cx="3857188" cy="8350143"/>
            <a:chOff x="0" y="0"/>
            <a:chExt cx="5142918" cy="11133524"/>
          </a:xfrm>
        </p:grpSpPr>
        <p:sp>
          <p:nvSpPr>
            <p:cNvPr id="18" name="AutoShape 18"/>
            <p:cNvSpPr/>
            <p:nvPr/>
          </p:nvSpPr>
          <p:spPr>
            <a:xfrm>
              <a:off x="0" y="0"/>
              <a:ext cx="5142918" cy="11133524"/>
            </a:xfrm>
            <a:prstGeom prst="rect">
              <a:avLst/>
            </a:prstGeom>
            <a:solidFill>
              <a:srgbClr val="000000">
                <a:alpha val="19608"/>
              </a:srgbClr>
            </a:solidFill>
          </p:spPr>
        </p:sp>
        <p:sp>
          <p:nvSpPr>
            <p:cNvPr id="19" name="TextBox 19"/>
            <p:cNvSpPr txBox="1"/>
            <p:nvPr/>
          </p:nvSpPr>
          <p:spPr>
            <a:xfrm>
              <a:off x="657347" y="826967"/>
              <a:ext cx="3828225" cy="949113"/>
            </a:xfrm>
            <a:prstGeom prst="rect">
              <a:avLst/>
            </a:prstGeom>
          </p:spPr>
          <p:txBody>
            <a:bodyPr lIns="0" tIns="0" rIns="0" bIns="0" rtlCol="0" anchor="t">
              <a:spAutoFit/>
            </a:bodyPr>
            <a:lstStyle/>
            <a:p>
              <a:pPr>
                <a:lnSpc>
                  <a:spcPts val="2940"/>
                </a:lnSpc>
              </a:pPr>
              <a:r>
                <a:rPr lang="en-US" sz="2100" spc="315">
                  <a:solidFill>
                    <a:srgbClr val="000000"/>
                  </a:solidFill>
                  <a:latin typeface="Montserrat Light"/>
                </a:rPr>
                <a:t>CUSTOMER CONVENIENCE</a:t>
              </a:r>
            </a:p>
          </p:txBody>
        </p:sp>
        <p:sp>
          <p:nvSpPr>
            <p:cNvPr id="20" name="TextBox 20"/>
            <p:cNvSpPr txBox="1"/>
            <p:nvPr/>
          </p:nvSpPr>
          <p:spPr>
            <a:xfrm>
              <a:off x="657347" y="2212506"/>
              <a:ext cx="3828225" cy="6840009"/>
            </a:xfrm>
            <a:prstGeom prst="rect">
              <a:avLst/>
            </a:prstGeom>
          </p:spPr>
          <p:txBody>
            <a:bodyPr lIns="0" tIns="0" rIns="0" bIns="0" rtlCol="0" anchor="t">
              <a:spAutoFit/>
            </a:bodyPr>
            <a:lstStyle/>
            <a:p>
              <a:pPr>
                <a:lnSpc>
                  <a:spcPts val="3749"/>
                </a:lnSpc>
              </a:pPr>
              <a:r>
                <a:rPr lang="en-US" sz="2499" spc="24">
                  <a:solidFill>
                    <a:srgbClr val="000000"/>
                  </a:solidFill>
                  <a:latin typeface="Montserrat Light"/>
                </a:rPr>
                <a:t>We'll divide the clothes in categories. ·Different types of clothing will be placed in different areas, so that customers at a glance when buying.</a:t>
              </a:r>
            </a:p>
            <a:p>
              <a:pPr>
                <a:lnSpc>
                  <a:spcPts val="3750"/>
                </a:lnSpc>
              </a:pPr>
              <a:endParaRPr lang="en-US" sz="2499" spc="24">
                <a:solidFill>
                  <a:srgbClr val="000000"/>
                </a:solidFill>
                <a:latin typeface="Montserrat Light"/>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1807895" y="-231823"/>
            <a:ext cx="11623170" cy="10750646"/>
          </a:xfrm>
          <a:prstGeom prst="rect">
            <a:avLst/>
          </a:prstGeom>
          <a:solidFill>
            <a:srgbClr val="FFFFFF"/>
          </a:solidFill>
        </p:spPr>
      </p:sp>
      <p:sp>
        <p:nvSpPr>
          <p:cNvPr id="3" name="AutoShape 3"/>
          <p:cNvSpPr/>
          <p:nvPr/>
        </p:nvSpPr>
        <p:spPr>
          <a:xfrm>
            <a:off x="12650280" y="767903"/>
            <a:ext cx="16230600" cy="57932"/>
          </a:xfrm>
          <a:prstGeom prst="rect">
            <a:avLst/>
          </a:prstGeom>
          <a:solidFill>
            <a:srgbClr val="000000"/>
          </a:solidFill>
        </p:spPr>
      </p:sp>
      <p:sp>
        <p:nvSpPr>
          <p:cNvPr id="4" name="AutoShape 4"/>
          <p:cNvSpPr/>
          <p:nvPr/>
        </p:nvSpPr>
        <p:spPr>
          <a:xfrm>
            <a:off x="-7666149" y="9548075"/>
            <a:ext cx="16230600" cy="57932"/>
          </a:xfrm>
          <a:prstGeom prst="rect">
            <a:avLst/>
          </a:prstGeom>
          <a:solidFill>
            <a:srgbClr val="FFFFFF"/>
          </a:solidFill>
        </p:spPr>
      </p:sp>
      <p:pic>
        <p:nvPicPr>
          <p:cNvPr id="5" name="Picture 5"/>
          <p:cNvPicPr>
            <a:picLocks noChangeAspect="1"/>
          </p:cNvPicPr>
          <p:nvPr/>
        </p:nvPicPr>
        <p:blipFill>
          <a:blip r:embed="rId2"/>
          <a:srcRect/>
          <a:stretch>
            <a:fillRect/>
          </a:stretch>
        </p:blipFill>
        <p:spPr>
          <a:xfrm>
            <a:off x="5958811" y="2304796"/>
            <a:ext cx="11698167" cy="6580219"/>
          </a:xfrm>
          <a:prstGeom prst="rect">
            <a:avLst/>
          </a:prstGeom>
        </p:spPr>
      </p:pic>
      <p:sp>
        <p:nvSpPr>
          <p:cNvPr id="6" name="TextBox 6"/>
          <p:cNvSpPr txBox="1"/>
          <p:nvPr/>
        </p:nvSpPr>
        <p:spPr>
          <a:xfrm>
            <a:off x="449151" y="5043673"/>
            <a:ext cx="5762675" cy="551233"/>
          </a:xfrm>
          <a:prstGeom prst="rect">
            <a:avLst/>
          </a:prstGeom>
        </p:spPr>
        <p:txBody>
          <a:bodyPr lIns="0" tIns="0" rIns="0" bIns="0" rtlCol="0" anchor="t">
            <a:spAutoFit/>
          </a:bodyPr>
          <a:lstStyle/>
          <a:p>
            <a:pPr>
              <a:lnSpc>
                <a:spcPts val="4547"/>
              </a:lnSpc>
            </a:pPr>
            <a:r>
              <a:rPr lang="en-US" sz="3031" spc="30">
                <a:solidFill>
                  <a:srgbClr val="FFFFFF"/>
                </a:solidFill>
                <a:latin typeface="Montserrat Classic"/>
              </a:rPr>
              <a:t>COMPETITIVE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2590800" y="3619500"/>
            <a:ext cx="13356064" cy="6169792"/>
          </a:xfrm>
          <a:prstGeom prst="rect">
            <a:avLst/>
          </a:prstGeom>
        </p:spPr>
      </p:pic>
      <p:sp>
        <p:nvSpPr>
          <p:cNvPr id="3" name="TextBox 3"/>
          <p:cNvSpPr txBox="1"/>
          <p:nvPr/>
        </p:nvSpPr>
        <p:spPr>
          <a:xfrm>
            <a:off x="4401491" y="190500"/>
            <a:ext cx="9485015" cy="1533525"/>
          </a:xfrm>
          <a:prstGeom prst="rect">
            <a:avLst/>
          </a:prstGeom>
        </p:spPr>
        <p:txBody>
          <a:bodyPr lIns="0" tIns="0" rIns="0" bIns="0" rtlCol="0" anchor="t">
            <a:spAutoFit/>
          </a:bodyPr>
          <a:lstStyle/>
          <a:p>
            <a:pPr algn="ctr">
              <a:lnSpc>
                <a:spcPts val="12599"/>
              </a:lnSpc>
            </a:pPr>
            <a:r>
              <a:rPr lang="en-US" sz="9000" dirty="0">
                <a:solidFill>
                  <a:srgbClr val="000000"/>
                </a:solidFill>
                <a:latin typeface="Open Sans Extra Bold"/>
              </a:rPr>
              <a:t>SWOT ANALYSIS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536195" y="-172658"/>
            <a:ext cx="6812898" cy="10750646"/>
          </a:xfrm>
          <a:prstGeom prst="rect">
            <a:avLst/>
          </a:prstGeom>
          <a:solidFill>
            <a:srgbClr val="000000">
              <a:alpha val="4706"/>
            </a:srgbClr>
          </a:solidFill>
        </p:spPr>
      </p:sp>
      <p:grpSp>
        <p:nvGrpSpPr>
          <p:cNvPr id="3" name="Group 3"/>
          <p:cNvGrpSpPr/>
          <p:nvPr/>
        </p:nvGrpSpPr>
        <p:grpSpPr>
          <a:xfrm>
            <a:off x="1028700" y="35853"/>
            <a:ext cx="5717898" cy="9470097"/>
            <a:chOff x="0" y="0"/>
            <a:chExt cx="7623864" cy="12626796"/>
          </a:xfrm>
        </p:grpSpPr>
        <p:sp>
          <p:nvSpPr>
            <p:cNvPr id="4" name="TextBox 4"/>
            <p:cNvSpPr txBox="1"/>
            <p:nvPr/>
          </p:nvSpPr>
          <p:spPr>
            <a:xfrm>
              <a:off x="0" y="-9525"/>
              <a:ext cx="7623864" cy="789813"/>
            </a:xfrm>
            <a:prstGeom prst="rect">
              <a:avLst/>
            </a:prstGeom>
          </p:spPr>
          <p:txBody>
            <a:bodyPr lIns="0" tIns="0" rIns="0" bIns="0" rtlCol="0" anchor="t">
              <a:spAutoFit/>
            </a:bodyPr>
            <a:lstStyle/>
            <a:p>
              <a:pPr>
                <a:lnSpc>
                  <a:spcPts val="4797"/>
                </a:lnSpc>
              </a:pPr>
              <a:r>
                <a:rPr lang="en-US" sz="3900" spc="429">
                  <a:solidFill>
                    <a:srgbClr val="000000"/>
                  </a:solidFill>
                  <a:latin typeface="Montserrat Classic Bold"/>
                </a:rPr>
                <a:t>FAST FASHION</a:t>
              </a:r>
            </a:p>
          </p:txBody>
        </p:sp>
        <p:sp>
          <p:nvSpPr>
            <p:cNvPr id="5" name="TextBox 5"/>
            <p:cNvSpPr txBox="1"/>
            <p:nvPr/>
          </p:nvSpPr>
          <p:spPr>
            <a:xfrm>
              <a:off x="0" y="1455876"/>
              <a:ext cx="7623864" cy="11170919"/>
            </a:xfrm>
            <a:prstGeom prst="rect">
              <a:avLst/>
            </a:prstGeom>
          </p:spPr>
          <p:txBody>
            <a:bodyPr lIns="0" tIns="0" rIns="0" bIns="0" rtlCol="0" anchor="t">
              <a:spAutoFit/>
            </a:bodyPr>
            <a:lstStyle/>
            <a:p>
              <a:pPr>
                <a:lnSpc>
                  <a:spcPts val="3900"/>
                </a:lnSpc>
              </a:pPr>
              <a:r>
                <a:rPr lang="en-US" sz="2600" spc="26">
                  <a:solidFill>
                    <a:srgbClr val="000000"/>
                  </a:solidFill>
                  <a:latin typeface="Montserrat Light"/>
                </a:rPr>
                <a:t>Inexpensive clothing produced rapidly by mass-market retailers in response to the latest trends. In previous years, fashion was divided into two seasons: spring and winter, and that was it; some magazines still do so; however, fashion has evolved, and now there is a different trend every week, so people can buy something from the store one week when it is "on trend," but not the next one, and they can easily get rid of it after only using it two or three times. Nowadays instead on having 2 seasons we have 52, each for every week. </a:t>
              </a:r>
            </a:p>
          </p:txBody>
        </p:sp>
      </p:grpSp>
      <p:pic>
        <p:nvPicPr>
          <p:cNvPr id="6" name="Picture 6"/>
          <p:cNvPicPr>
            <a:picLocks noChangeAspect="1"/>
          </p:cNvPicPr>
          <p:nvPr/>
        </p:nvPicPr>
        <p:blipFill>
          <a:blip r:embed="rId2"/>
          <a:srcRect t="5809" b="5809"/>
          <a:stretch>
            <a:fillRect/>
          </a:stretch>
        </p:blipFill>
        <p:spPr>
          <a:xfrm>
            <a:off x="11612751" y="1506829"/>
            <a:ext cx="5472684" cy="7273341"/>
          </a:xfrm>
          <a:prstGeom prst="rect">
            <a:avLst/>
          </a:prstGeom>
        </p:spPr>
      </p:pic>
      <p:sp>
        <p:nvSpPr>
          <p:cNvPr id="7" name="TextBox 7"/>
          <p:cNvSpPr txBox="1"/>
          <p:nvPr/>
        </p:nvSpPr>
        <p:spPr>
          <a:xfrm rot="5400000">
            <a:off x="5803876" y="4519612"/>
            <a:ext cx="7280322" cy="12477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THE PROBLEM</a:t>
            </a:r>
          </a:p>
        </p:txBody>
      </p:sp>
      <p:sp>
        <p:nvSpPr>
          <p:cNvPr id="8" name="AutoShape 8"/>
          <p:cNvSpPr/>
          <p:nvPr/>
        </p:nvSpPr>
        <p:spPr>
          <a:xfrm>
            <a:off x="-7086600" y="9548075"/>
            <a:ext cx="16230600" cy="57932"/>
          </a:xfrm>
          <a:prstGeom prst="rect">
            <a:avLst/>
          </a:prstGeom>
          <a:solidFill>
            <a:srgbClr val="000000"/>
          </a:solidFill>
        </p:spPr>
      </p:sp>
      <p:sp>
        <p:nvSpPr>
          <p:cNvPr id="9" name="AutoShape 9"/>
          <p:cNvSpPr/>
          <p:nvPr/>
        </p:nvSpPr>
        <p:spPr>
          <a:xfrm>
            <a:off x="9144000" y="738925"/>
            <a:ext cx="16230600" cy="57932"/>
          </a:xfrm>
          <a:prstGeom prst="rect">
            <a:avLst/>
          </a:prstGeom>
          <a:solidFill>
            <a:srgbClr val="000000"/>
          </a:solid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rot="-2838664">
            <a:off x="10506405" y="-6270133"/>
            <a:ext cx="8664127" cy="17335248"/>
          </a:xfrm>
          <a:prstGeom prst="rect">
            <a:avLst/>
          </a:prstGeom>
          <a:solidFill>
            <a:srgbClr val="FFFFFF"/>
          </a:solidFill>
        </p:spPr>
      </p:sp>
      <p:sp>
        <p:nvSpPr>
          <p:cNvPr id="3" name="AutoShape 3"/>
          <p:cNvSpPr/>
          <p:nvPr/>
        </p:nvSpPr>
        <p:spPr>
          <a:xfrm>
            <a:off x="-7086600" y="9548075"/>
            <a:ext cx="16230600" cy="57932"/>
          </a:xfrm>
          <a:prstGeom prst="rect">
            <a:avLst/>
          </a:prstGeom>
          <a:solidFill>
            <a:srgbClr val="FFFFFF"/>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l="33354" r="21399"/>
          <a:stretch>
            <a:fillRect/>
          </a:stretch>
        </p:blipFill>
        <p:spPr>
          <a:xfrm>
            <a:off x="5654242" y="0"/>
            <a:ext cx="6979516" cy="10287000"/>
          </a:xfrm>
          <a:prstGeom prst="rect">
            <a:avLst/>
          </a:prstGeom>
        </p:spPr>
      </p:pic>
      <p:sp>
        <p:nvSpPr>
          <p:cNvPr id="6" name="TextBox 6"/>
          <p:cNvSpPr txBox="1"/>
          <p:nvPr/>
        </p:nvSpPr>
        <p:spPr>
          <a:xfrm>
            <a:off x="14048050" y="1353712"/>
            <a:ext cx="3810043" cy="6284595"/>
          </a:xfrm>
          <a:prstGeom prst="rect">
            <a:avLst/>
          </a:prstGeom>
        </p:spPr>
        <p:txBody>
          <a:bodyPr lIns="0" tIns="0" rIns="0" bIns="0" rtlCol="0" anchor="t">
            <a:spAutoFit/>
          </a:bodyPr>
          <a:lstStyle/>
          <a:p>
            <a:pPr>
              <a:lnSpc>
                <a:spcPts val="4199"/>
              </a:lnSpc>
            </a:pPr>
            <a:r>
              <a:rPr lang="en-US" sz="2799" spc="27">
                <a:solidFill>
                  <a:srgbClr val="000000"/>
                </a:solidFill>
                <a:latin typeface="Montserrat Light"/>
              </a:rPr>
              <a:t>· Good quality product with best price</a:t>
            </a:r>
          </a:p>
          <a:p>
            <a:pPr>
              <a:lnSpc>
                <a:spcPts val="4199"/>
              </a:lnSpc>
            </a:pPr>
            <a:r>
              <a:rPr lang="en-US" sz="2799" spc="27">
                <a:solidFill>
                  <a:srgbClr val="000000"/>
                </a:solidFill>
                <a:latin typeface="Arimo"/>
              </a:rPr>
              <a:t>· Matching choice </a:t>
            </a:r>
          </a:p>
          <a:p>
            <a:pPr>
              <a:lnSpc>
                <a:spcPts val="4199"/>
              </a:lnSpc>
            </a:pPr>
            <a:r>
              <a:rPr lang="en-US" sz="2799" spc="27">
                <a:solidFill>
                  <a:srgbClr val="000000"/>
                </a:solidFill>
                <a:latin typeface="Arimo"/>
              </a:rPr>
              <a:t>· Fast cycle manufacturing process</a:t>
            </a:r>
          </a:p>
          <a:p>
            <a:pPr>
              <a:lnSpc>
                <a:spcPts val="4199"/>
              </a:lnSpc>
            </a:pPr>
            <a:r>
              <a:rPr lang="en-US" sz="2799" spc="27">
                <a:solidFill>
                  <a:srgbClr val="000000"/>
                </a:solidFill>
                <a:latin typeface="Arimo"/>
              </a:rPr>
              <a:t>· Short lead time supply chain models</a:t>
            </a:r>
          </a:p>
          <a:p>
            <a:pPr>
              <a:lnSpc>
                <a:spcPts val="4199"/>
              </a:lnSpc>
            </a:pPr>
            <a:r>
              <a:rPr lang="en-US" sz="2799" spc="27">
                <a:solidFill>
                  <a:srgbClr val="000000"/>
                </a:solidFill>
                <a:latin typeface="Arimo"/>
              </a:rPr>
              <a:t>· Greater flexibility and shorter turnaround time</a:t>
            </a:r>
          </a:p>
        </p:txBody>
      </p:sp>
      <p:sp>
        <p:nvSpPr>
          <p:cNvPr id="7" name="TextBox 7"/>
          <p:cNvSpPr txBox="1"/>
          <p:nvPr/>
        </p:nvSpPr>
        <p:spPr>
          <a:xfrm>
            <a:off x="1028700" y="4179887"/>
            <a:ext cx="3889950" cy="2032001"/>
          </a:xfrm>
          <a:prstGeom prst="rect">
            <a:avLst/>
          </a:prstGeom>
        </p:spPr>
        <p:txBody>
          <a:bodyPr lIns="0" tIns="0" rIns="0" bIns="0" rtlCol="0" anchor="t">
            <a:spAutoFit/>
          </a:bodyPr>
          <a:lstStyle/>
          <a:p>
            <a:pPr>
              <a:lnSpc>
                <a:spcPts val="7875"/>
              </a:lnSpc>
            </a:pPr>
            <a:r>
              <a:rPr lang="en-US" sz="7500" spc="225">
                <a:solidFill>
                  <a:srgbClr val="FFFFFF"/>
                </a:solidFill>
                <a:latin typeface="League Gothic"/>
              </a:rPr>
              <a:t>OPERATIONAL PLAN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10316000" y="-231823"/>
            <a:ext cx="7972000" cy="10750646"/>
          </a:xfrm>
          <a:prstGeom prst="rect">
            <a:avLst/>
          </a:prstGeom>
          <a:solidFill>
            <a:srgbClr val="000000">
              <a:alpha val="9804"/>
            </a:srgbClr>
          </a:solidFill>
        </p:spPr>
      </p:sp>
      <p:sp>
        <p:nvSpPr>
          <p:cNvPr id="4" name="AutoShape 4"/>
          <p:cNvSpPr/>
          <p:nvPr/>
        </p:nvSpPr>
        <p:spPr>
          <a:xfrm>
            <a:off x="9144000" y="738925"/>
            <a:ext cx="16230600" cy="57932"/>
          </a:xfrm>
          <a:prstGeom prst="rect">
            <a:avLst/>
          </a:prstGeom>
          <a:solidFill>
            <a:srgbClr val="000000"/>
          </a:solidFill>
        </p:spPr>
      </p:sp>
      <p:grpSp>
        <p:nvGrpSpPr>
          <p:cNvPr id="5" name="Group 5"/>
          <p:cNvGrpSpPr/>
          <p:nvPr/>
        </p:nvGrpSpPr>
        <p:grpSpPr>
          <a:xfrm>
            <a:off x="1028700" y="1137580"/>
            <a:ext cx="7623486" cy="8120720"/>
            <a:chOff x="0" y="0"/>
            <a:chExt cx="10164648" cy="10827627"/>
          </a:xfrm>
        </p:grpSpPr>
        <p:sp>
          <p:nvSpPr>
            <p:cNvPr id="6" name="TextBox 6"/>
            <p:cNvSpPr txBox="1"/>
            <p:nvPr/>
          </p:nvSpPr>
          <p:spPr>
            <a:xfrm>
              <a:off x="0" y="-57150"/>
              <a:ext cx="10164648" cy="702310"/>
            </a:xfrm>
            <a:prstGeom prst="rect">
              <a:avLst/>
            </a:prstGeom>
          </p:spPr>
          <p:txBody>
            <a:bodyPr lIns="0" tIns="0" rIns="0" bIns="0" rtlCol="0" anchor="t">
              <a:spAutoFit/>
            </a:bodyPr>
            <a:lstStyle/>
            <a:p>
              <a:pPr>
                <a:lnSpc>
                  <a:spcPts val="4480"/>
                </a:lnSpc>
              </a:pPr>
              <a:endParaRPr/>
            </a:p>
          </p:txBody>
        </p:sp>
        <p:sp>
          <p:nvSpPr>
            <p:cNvPr id="7" name="TextBox 7"/>
            <p:cNvSpPr txBox="1"/>
            <p:nvPr/>
          </p:nvSpPr>
          <p:spPr>
            <a:xfrm>
              <a:off x="0" y="742557"/>
              <a:ext cx="10164648" cy="10085070"/>
            </a:xfrm>
            <a:prstGeom prst="rect">
              <a:avLst/>
            </a:prstGeom>
          </p:spPr>
          <p:txBody>
            <a:bodyPr lIns="0" tIns="0" rIns="0" bIns="0" rtlCol="0" anchor="t">
              <a:spAutoFit/>
            </a:bodyPr>
            <a:lstStyle/>
            <a:p>
              <a:pPr>
                <a:lnSpc>
                  <a:spcPts val="3150"/>
                </a:lnSpc>
              </a:pPr>
              <a:r>
                <a:rPr lang="en-US" sz="2100" spc="21">
                  <a:solidFill>
                    <a:srgbClr val="000000"/>
                  </a:solidFill>
                  <a:latin typeface="Montserrat Light"/>
                </a:rPr>
                <a:t>·        Size guide platform: kind of survey which help customers to choose the right size of products</a:t>
              </a:r>
            </a:p>
            <a:p>
              <a:pPr>
                <a:lnSpc>
                  <a:spcPts val="3150"/>
                </a:lnSpc>
              </a:pPr>
              <a:r>
                <a:rPr lang="en-US" sz="2100" spc="21">
                  <a:solidFill>
                    <a:srgbClr val="000000"/>
                  </a:solidFill>
                  <a:latin typeface="Arimo"/>
                </a:rPr>
                <a:t>·        Artificial intelligence: using AI to enhance customers' shopping experience, analyze data, boost sales, forecast trends and offer inventory-related guidance.</a:t>
              </a:r>
            </a:p>
            <a:p>
              <a:pPr>
                <a:lnSpc>
                  <a:spcPts val="3150"/>
                </a:lnSpc>
              </a:pPr>
              <a:r>
                <a:rPr lang="en-US" sz="2100" spc="21">
                  <a:solidFill>
                    <a:srgbClr val="000000"/>
                  </a:solidFill>
                  <a:latin typeface="Arimo"/>
                </a:rPr>
                <a:t>·        Rapid Data Analysis For Quick Adaptation: Rapid data analysis, for quick adaptation, is a way for businesses to quickly adapt their business fragments (such as the supply chain) quickly and efficiently through using large amounts of data to support this adaption by receiving feedback, review</a:t>
              </a:r>
            </a:p>
            <a:p>
              <a:pPr>
                <a:lnSpc>
                  <a:spcPts val="3150"/>
                </a:lnSpc>
              </a:pPr>
              <a:r>
                <a:rPr lang="en-US" sz="2100" spc="21">
                  <a:solidFill>
                    <a:srgbClr val="000000"/>
                  </a:solidFill>
                  <a:latin typeface="Arimo"/>
                </a:rPr>
                <a:t>·        Mobile Commerce: using our smartphones for shopping online is becoming easier and easier. With digital wallet options like Apple and Android Pay, constantly innovating with new technologies like fingerprint and facial recognition, they're poised to become the preferred payment for retail purchases.</a:t>
              </a:r>
            </a:p>
            <a:p>
              <a:pPr>
                <a:lnSpc>
                  <a:spcPts val="3150"/>
                </a:lnSpc>
              </a:pPr>
              <a:endParaRPr lang="en-US" sz="2100" spc="21">
                <a:solidFill>
                  <a:srgbClr val="000000"/>
                </a:solidFill>
                <a:latin typeface="Arimo"/>
              </a:endParaRPr>
            </a:p>
          </p:txBody>
        </p:sp>
      </p:grpSp>
      <p:sp>
        <p:nvSpPr>
          <p:cNvPr id="8" name="TextBox 8"/>
          <p:cNvSpPr txBox="1"/>
          <p:nvPr/>
        </p:nvSpPr>
        <p:spPr>
          <a:xfrm>
            <a:off x="11371789" y="3981450"/>
            <a:ext cx="5860423" cy="2447925"/>
          </a:xfrm>
          <a:prstGeom prst="rect">
            <a:avLst/>
          </a:prstGeom>
        </p:spPr>
        <p:txBody>
          <a:bodyPr lIns="0" tIns="0" rIns="0" bIns="0" rtlCol="0" anchor="t">
            <a:spAutoFit/>
          </a:bodyPr>
          <a:lstStyle/>
          <a:p>
            <a:pPr algn="r">
              <a:lnSpc>
                <a:spcPts val="9450"/>
              </a:lnSpc>
            </a:pPr>
            <a:r>
              <a:rPr lang="en-US" sz="9000" spc="270">
                <a:solidFill>
                  <a:srgbClr val="000000"/>
                </a:solidFill>
                <a:latin typeface="League Gothic"/>
              </a:rPr>
              <a:t>INTELLIGENCE MODEL</a:t>
            </a:r>
          </a:p>
        </p:txBody>
      </p:sp>
      <p:sp>
        <p:nvSpPr>
          <p:cNvPr id="9" name="TextBox 9"/>
          <p:cNvSpPr txBox="1"/>
          <p:nvPr/>
        </p:nvSpPr>
        <p:spPr>
          <a:xfrm>
            <a:off x="12158749" y="8855710"/>
            <a:ext cx="5073462" cy="402590"/>
          </a:xfrm>
          <a:prstGeom prst="rect">
            <a:avLst/>
          </a:prstGeom>
        </p:spPr>
        <p:txBody>
          <a:bodyPr lIns="0" tIns="0" rIns="0" bIns="0" rtlCol="0" anchor="t">
            <a:spAutoFit/>
          </a:bodyPr>
          <a:lstStyle/>
          <a:p>
            <a:pPr algn="r">
              <a:lnSpc>
                <a:spcPts val="3359"/>
              </a:lnSpc>
            </a:pPr>
            <a:r>
              <a:rPr lang="en-US" sz="2400" spc="192">
                <a:solidFill>
                  <a:srgbClr val="000000"/>
                </a:solidFill>
                <a:latin typeface="Montserrat Light"/>
              </a:rPr>
              <a:t>Flâner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7680669" y="2226251"/>
            <a:ext cx="10607331" cy="6803323"/>
          </a:xfrm>
          <a:prstGeom prst="rect">
            <a:avLst/>
          </a:prstGeom>
        </p:spPr>
      </p:pic>
      <p:sp>
        <p:nvSpPr>
          <p:cNvPr id="3" name="TextBox 3"/>
          <p:cNvSpPr txBox="1"/>
          <p:nvPr/>
        </p:nvSpPr>
        <p:spPr>
          <a:xfrm>
            <a:off x="3846016" y="171450"/>
            <a:ext cx="10210502" cy="1543050"/>
          </a:xfrm>
          <a:prstGeom prst="rect">
            <a:avLst/>
          </a:prstGeom>
        </p:spPr>
        <p:txBody>
          <a:bodyPr lIns="0" tIns="0" rIns="0" bIns="0" rtlCol="0" anchor="t">
            <a:spAutoFit/>
          </a:bodyPr>
          <a:lstStyle/>
          <a:p>
            <a:pPr algn="ctr">
              <a:lnSpc>
                <a:spcPts val="12599"/>
              </a:lnSpc>
            </a:pPr>
            <a:r>
              <a:rPr lang="en-US" sz="9000">
                <a:solidFill>
                  <a:srgbClr val="FFFFFF"/>
                </a:solidFill>
                <a:latin typeface="Montserrat Classic"/>
              </a:rPr>
              <a:t>Financial Strategy</a:t>
            </a:r>
          </a:p>
        </p:txBody>
      </p:sp>
      <p:sp>
        <p:nvSpPr>
          <p:cNvPr id="4" name="TextBox 4"/>
          <p:cNvSpPr txBox="1"/>
          <p:nvPr/>
        </p:nvSpPr>
        <p:spPr>
          <a:xfrm>
            <a:off x="431846" y="1735455"/>
            <a:ext cx="7248823" cy="7644765"/>
          </a:xfrm>
          <a:prstGeom prst="rect">
            <a:avLst/>
          </a:prstGeom>
        </p:spPr>
        <p:txBody>
          <a:bodyPr lIns="0" tIns="0" rIns="0" bIns="0" rtlCol="0" anchor="t">
            <a:spAutoFit/>
          </a:bodyPr>
          <a:lstStyle/>
          <a:p>
            <a:pPr>
              <a:lnSpc>
                <a:spcPts val="3359"/>
              </a:lnSpc>
            </a:pPr>
            <a:r>
              <a:rPr lang="en-US" sz="2400">
                <a:solidFill>
                  <a:srgbClr val="FFFFFF"/>
                </a:solidFill>
                <a:latin typeface="Montserrat Classic"/>
              </a:rPr>
              <a:t>By its fifth year of operation, Flâner plans to be well established with the Chinese consumers and Local and National Businesses in China, and ready to enter other major markets. At this time, the executive board will consider profitable exit. Most likely, this acquisition from a larger company – either one that is already in the digital stack place or one that seeks to enter the space with an already established network.</a:t>
            </a:r>
          </a:p>
          <a:p>
            <a:pPr>
              <a:lnSpc>
                <a:spcPts val="3359"/>
              </a:lnSpc>
            </a:pPr>
            <a:endParaRPr lang="en-US" sz="2400">
              <a:solidFill>
                <a:srgbClr val="FFFFFF"/>
              </a:solidFill>
              <a:latin typeface="Montserrat Classic"/>
            </a:endParaRPr>
          </a:p>
          <a:p>
            <a:pPr>
              <a:lnSpc>
                <a:spcPts val="3359"/>
              </a:lnSpc>
            </a:pPr>
            <a:r>
              <a:rPr lang="en-US" sz="2400">
                <a:solidFill>
                  <a:srgbClr val="FFFFFF"/>
                </a:solidFill>
                <a:latin typeface="Montserrat Classic"/>
              </a:rPr>
              <a:t> By its 5th year operational year, it is expected that the company will be valued at around $5.1 million. This valuation is based upon a conservative 4x multiple of earnings. Expected valuations for Flâner over the next 5 years are highlighted in the appendix.</a:t>
            </a:r>
          </a:p>
          <a:p>
            <a:pPr>
              <a:lnSpc>
                <a:spcPts val="3359"/>
              </a:lnSpc>
            </a:pPr>
            <a:endParaRPr lang="en-US" sz="2400">
              <a:solidFill>
                <a:srgbClr val="FFFFFF"/>
              </a:solidFill>
              <a:latin typeface="Montserrat Class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536195" y="-172658"/>
            <a:ext cx="6812898" cy="10750646"/>
          </a:xfrm>
          <a:prstGeom prst="rect">
            <a:avLst/>
          </a:prstGeom>
          <a:solidFill>
            <a:srgbClr val="000000">
              <a:alpha val="4706"/>
            </a:srgbClr>
          </a:solidFill>
        </p:spPr>
      </p:sp>
      <p:sp>
        <p:nvSpPr>
          <p:cNvPr id="3" name="AutoShape 3"/>
          <p:cNvSpPr/>
          <p:nvPr/>
        </p:nvSpPr>
        <p:spPr>
          <a:xfrm>
            <a:off x="-7086600" y="9548075"/>
            <a:ext cx="16230600" cy="57932"/>
          </a:xfrm>
          <a:prstGeom prst="rect">
            <a:avLst/>
          </a:prstGeom>
          <a:solidFill>
            <a:srgbClr val="000000"/>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a:stretch>
            <a:fillRect/>
          </a:stretch>
        </p:blipFill>
        <p:spPr>
          <a:xfrm>
            <a:off x="3359030" y="1490617"/>
            <a:ext cx="14928970" cy="8796383"/>
          </a:xfrm>
          <a:prstGeom prst="rect">
            <a:avLst/>
          </a:prstGeom>
        </p:spPr>
      </p:pic>
      <p:grpSp>
        <p:nvGrpSpPr>
          <p:cNvPr id="6" name="Group 6"/>
          <p:cNvGrpSpPr/>
          <p:nvPr/>
        </p:nvGrpSpPr>
        <p:grpSpPr>
          <a:xfrm>
            <a:off x="0" y="184579"/>
            <a:ext cx="5847556" cy="2815932"/>
            <a:chOff x="0" y="0"/>
            <a:chExt cx="7796741" cy="3754576"/>
          </a:xfrm>
        </p:grpSpPr>
        <p:sp>
          <p:nvSpPr>
            <p:cNvPr id="7" name="TextBox 7"/>
            <p:cNvSpPr txBox="1"/>
            <p:nvPr/>
          </p:nvSpPr>
          <p:spPr>
            <a:xfrm>
              <a:off x="0" y="-9525"/>
              <a:ext cx="7796741" cy="2402713"/>
            </a:xfrm>
            <a:prstGeom prst="rect">
              <a:avLst/>
            </a:prstGeom>
          </p:spPr>
          <p:txBody>
            <a:bodyPr lIns="0" tIns="0" rIns="0" bIns="0" rtlCol="0" anchor="t">
              <a:spAutoFit/>
            </a:bodyPr>
            <a:lstStyle/>
            <a:p>
              <a:pPr>
                <a:lnSpc>
                  <a:spcPts val="4797"/>
                </a:lnSpc>
              </a:pPr>
              <a:r>
                <a:rPr lang="en-US" sz="3900" spc="429">
                  <a:solidFill>
                    <a:srgbClr val="000000"/>
                  </a:solidFill>
                  <a:latin typeface="Montserrat Classic Bold"/>
                </a:rPr>
                <a:t>FLÂNER’S BUSINESS MODEL CANVAS</a:t>
              </a:r>
            </a:p>
          </p:txBody>
        </p:sp>
        <p:sp>
          <p:nvSpPr>
            <p:cNvPr id="8" name="TextBox 8"/>
            <p:cNvSpPr txBox="1"/>
            <p:nvPr/>
          </p:nvSpPr>
          <p:spPr>
            <a:xfrm>
              <a:off x="0" y="3059251"/>
              <a:ext cx="7796741" cy="695325"/>
            </a:xfrm>
            <a:prstGeom prst="rect">
              <a:avLst/>
            </a:prstGeom>
          </p:spPr>
          <p:txBody>
            <a:bodyPr lIns="0" tIns="0" rIns="0" bIns="0" rtlCol="0" anchor="t">
              <a:spAutoFit/>
            </a:bodyPr>
            <a:lstStyle/>
            <a:p>
              <a:pPr>
                <a:lnSpc>
                  <a:spcPts val="4500"/>
                </a:lnSpc>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1807895" y="-231823"/>
            <a:ext cx="11623170" cy="10750646"/>
          </a:xfrm>
          <a:prstGeom prst="rect">
            <a:avLst/>
          </a:prstGeom>
          <a:solidFill>
            <a:srgbClr val="FFFFFF"/>
          </a:solidFill>
        </p:spPr>
      </p:sp>
      <p:sp>
        <p:nvSpPr>
          <p:cNvPr id="3" name="AutoShape 3"/>
          <p:cNvSpPr/>
          <p:nvPr/>
        </p:nvSpPr>
        <p:spPr>
          <a:xfrm>
            <a:off x="12650280" y="767903"/>
            <a:ext cx="16230600" cy="57932"/>
          </a:xfrm>
          <a:prstGeom prst="rect">
            <a:avLst/>
          </a:prstGeom>
          <a:solidFill>
            <a:srgbClr val="000000"/>
          </a:solidFill>
        </p:spPr>
      </p:sp>
      <p:sp>
        <p:nvSpPr>
          <p:cNvPr id="4" name="AutoShape 4"/>
          <p:cNvSpPr/>
          <p:nvPr/>
        </p:nvSpPr>
        <p:spPr>
          <a:xfrm>
            <a:off x="-7666149" y="9548075"/>
            <a:ext cx="16230600" cy="57932"/>
          </a:xfrm>
          <a:prstGeom prst="rect">
            <a:avLst/>
          </a:prstGeom>
          <a:solidFill>
            <a:srgbClr val="FFFFFF"/>
          </a:solidFill>
        </p:spPr>
      </p:sp>
      <p:pic>
        <p:nvPicPr>
          <p:cNvPr id="5" name="Picture 5"/>
          <p:cNvPicPr>
            <a:picLocks noChangeAspect="1"/>
          </p:cNvPicPr>
          <p:nvPr/>
        </p:nvPicPr>
        <p:blipFill>
          <a:blip r:embed="rId2"/>
          <a:srcRect/>
          <a:stretch>
            <a:fillRect/>
          </a:stretch>
        </p:blipFill>
        <p:spPr>
          <a:xfrm>
            <a:off x="7627909" y="1502861"/>
            <a:ext cx="9631391" cy="7487300"/>
          </a:xfrm>
          <a:prstGeom prst="rect">
            <a:avLst/>
          </a:prstGeom>
        </p:spPr>
      </p:pic>
      <p:sp>
        <p:nvSpPr>
          <p:cNvPr id="6" name="TextBox 6"/>
          <p:cNvSpPr txBox="1"/>
          <p:nvPr/>
        </p:nvSpPr>
        <p:spPr>
          <a:xfrm>
            <a:off x="1028700" y="4248150"/>
            <a:ext cx="6655580" cy="1901473"/>
          </a:xfrm>
          <a:prstGeom prst="rect">
            <a:avLst/>
          </a:prstGeom>
        </p:spPr>
        <p:txBody>
          <a:bodyPr lIns="0" tIns="0" rIns="0" bIns="0" rtlCol="0" anchor="t">
            <a:spAutoFit/>
          </a:bodyPr>
          <a:lstStyle/>
          <a:p>
            <a:pPr>
              <a:lnSpc>
                <a:spcPts val="5079"/>
              </a:lnSpc>
            </a:pPr>
            <a:r>
              <a:rPr lang="en-US" sz="3386" spc="33">
                <a:solidFill>
                  <a:srgbClr val="FFFFFF"/>
                </a:solidFill>
                <a:latin typeface="Montserrat Light"/>
              </a:rPr>
              <a:t>Flâner ’s User Data Monetization Model</a:t>
            </a:r>
          </a:p>
          <a:p>
            <a:pPr>
              <a:lnSpc>
                <a:spcPts val="5079"/>
              </a:lnSpc>
            </a:pPr>
            <a:endParaRPr lang="en-US" sz="3386" spc="33">
              <a:solidFill>
                <a:srgbClr val="FFFFFF"/>
              </a:solidFill>
              <a:latin typeface="Montserrat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rot="1745281">
            <a:off x="-1731632" y="-5108485"/>
            <a:ext cx="24344079" cy="10194819"/>
          </a:xfrm>
          <a:prstGeom prst="rect">
            <a:avLst/>
          </a:prstGeom>
          <a:solidFill>
            <a:srgbClr val="FFFFFF"/>
          </a:solidFill>
        </p:spPr>
      </p:sp>
      <p:grpSp>
        <p:nvGrpSpPr>
          <p:cNvPr id="3" name="Group 3"/>
          <p:cNvGrpSpPr/>
          <p:nvPr/>
        </p:nvGrpSpPr>
        <p:grpSpPr>
          <a:xfrm>
            <a:off x="12266292" y="2138330"/>
            <a:ext cx="5246382" cy="6010340"/>
            <a:chOff x="0" y="0"/>
            <a:chExt cx="6995175" cy="8013787"/>
          </a:xfrm>
        </p:grpSpPr>
        <p:sp>
          <p:nvSpPr>
            <p:cNvPr id="4" name="TextBox 4"/>
            <p:cNvSpPr txBox="1"/>
            <p:nvPr/>
          </p:nvSpPr>
          <p:spPr>
            <a:xfrm>
              <a:off x="0" y="-9525"/>
              <a:ext cx="6995175" cy="1598380"/>
            </a:xfrm>
            <a:prstGeom prst="rect">
              <a:avLst/>
            </a:prstGeom>
          </p:spPr>
          <p:txBody>
            <a:bodyPr lIns="0" tIns="0" rIns="0" bIns="0" rtlCol="0" anchor="t">
              <a:spAutoFit/>
            </a:bodyPr>
            <a:lstStyle/>
            <a:p>
              <a:pPr algn="r">
                <a:lnSpc>
                  <a:spcPts val="4797"/>
                </a:lnSpc>
              </a:pPr>
              <a:r>
                <a:rPr lang="en-US" sz="3900" spc="429">
                  <a:solidFill>
                    <a:srgbClr val="000000"/>
                  </a:solidFill>
                  <a:latin typeface="Montserrat Classic Bold"/>
                </a:rPr>
                <a:t>ENVIRONMENTAL IMPACT</a:t>
              </a:r>
            </a:p>
          </p:txBody>
        </p:sp>
        <p:sp>
          <p:nvSpPr>
            <p:cNvPr id="5" name="TextBox 5"/>
            <p:cNvSpPr txBox="1"/>
            <p:nvPr/>
          </p:nvSpPr>
          <p:spPr>
            <a:xfrm>
              <a:off x="206526" y="1984462"/>
              <a:ext cx="6788649" cy="6029325"/>
            </a:xfrm>
            <a:prstGeom prst="rect">
              <a:avLst/>
            </a:prstGeom>
          </p:spPr>
          <p:txBody>
            <a:bodyPr lIns="0" tIns="0" rIns="0" bIns="0" rtlCol="0" anchor="t">
              <a:spAutoFit/>
            </a:bodyPr>
            <a:lstStyle/>
            <a:p>
              <a:pPr algn="r">
                <a:lnSpc>
                  <a:spcPts val="4500"/>
                </a:lnSpc>
              </a:pPr>
              <a:r>
                <a:rPr lang="en-US" sz="3000" spc="30">
                  <a:solidFill>
                    <a:srgbClr val="000000"/>
                  </a:solidFill>
                  <a:latin typeface="Montserrat Light"/>
                </a:rPr>
                <a:t>- Reducing the User's carboon footprint.</a:t>
              </a:r>
            </a:p>
            <a:p>
              <a:pPr algn="r">
                <a:lnSpc>
                  <a:spcPts val="4500"/>
                </a:lnSpc>
              </a:pPr>
              <a:r>
                <a:rPr lang="en-US" sz="3000" spc="30">
                  <a:solidFill>
                    <a:srgbClr val="000000"/>
                  </a:solidFill>
                  <a:latin typeface="Montserrat Light"/>
                </a:rPr>
                <a:t>- Sustainable Development..</a:t>
              </a:r>
            </a:p>
            <a:p>
              <a:pPr algn="r">
                <a:lnSpc>
                  <a:spcPts val="4500"/>
                </a:lnSpc>
              </a:pPr>
              <a:r>
                <a:rPr lang="en-US" sz="3000" spc="30">
                  <a:solidFill>
                    <a:srgbClr val="000000"/>
                  </a:solidFill>
                  <a:latin typeface="Montserrat Light"/>
                </a:rPr>
                <a:t>-Re-utilization of resources.</a:t>
              </a:r>
            </a:p>
            <a:p>
              <a:pPr algn="r">
                <a:lnSpc>
                  <a:spcPts val="4500"/>
                </a:lnSpc>
              </a:pPr>
              <a:r>
                <a:rPr lang="en-US" sz="3000" spc="30">
                  <a:solidFill>
                    <a:srgbClr val="000000"/>
                  </a:solidFill>
                  <a:latin typeface="Montserrat Light"/>
                </a:rPr>
                <a:t>-Extending product's </a:t>
              </a:r>
            </a:p>
            <a:p>
              <a:pPr algn="r">
                <a:lnSpc>
                  <a:spcPts val="4500"/>
                </a:lnSpc>
              </a:pPr>
              <a:r>
                <a:rPr lang="en-US" sz="3000" spc="30">
                  <a:solidFill>
                    <a:srgbClr val="000000"/>
                  </a:solidFill>
                  <a:latin typeface="Montserrat Light"/>
                </a:rPr>
                <a:t>life-cycle.</a:t>
              </a:r>
            </a:p>
          </p:txBody>
        </p:sp>
      </p:grpSp>
      <p:grpSp>
        <p:nvGrpSpPr>
          <p:cNvPr id="6" name="Group 6"/>
          <p:cNvGrpSpPr/>
          <p:nvPr/>
        </p:nvGrpSpPr>
        <p:grpSpPr>
          <a:xfrm>
            <a:off x="1028700" y="2362985"/>
            <a:ext cx="3810043" cy="7185090"/>
            <a:chOff x="0" y="0"/>
            <a:chExt cx="5080057" cy="9580120"/>
          </a:xfrm>
        </p:grpSpPr>
        <p:sp>
          <p:nvSpPr>
            <p:cNvPr id="7" name="TextBox 7"/>
            <p:cNvSpPr txBox="1"/>
            <p:nvPr/>
          </p:nvSpPr>
          <p:spPr>
            <a:xfrm>
              <a:off x="0" y="-9525"/>
              <a:ext cx="5080057" cy="2402713"/>
            </a:xfrm>
            <a:prstGeom prst="rect">
              <a:avLst/>
            </a:prstGeom>
          </p:spPr>
          <p:txBody>
            <a:bodyPr lIns="0" tIns="0" rIns="0" bIns="0" rtlCol="0" anchor="t">
              <a:spAutoFit/>
            </a:bodyPr>
            <a:lstStyle/>
            <a:p>
              <a:pPr>
                <a:lnSpc>
                  <a:spcPts val="4797"/>
                </a:lnSpc>
              </a:pPr>
              <a:r>
                <a:rPr lang="en-US" sz="3900" spc="429">
                  <a:solidFill>
                    <a:srgbClr val="FFFFFF"/>
                  </a:solidFill>
                  <a:latin typeface="Montserrat Classic Bold"/>
                </a:rPr>
                <a:t>ECONOMIC AND SOCIAL IMPACT</a:t>
              </a:r>
            </a:p>
          </p:txBody>
        </p:sp>
        <p:sp>
          <p:nvSpPr>
            <p:cNvPr id="8" name="TextBox 8"/>
            <p:cNvSpPr txBox="1"/>
            <p:nvPr/>
          </p:nvSpPr>
          <p:spPr>
            <a:xfrm>
              <a:off x="0" y="2788795"/>
              <a:ext cx="5080057" cy="6791325"/>
            </a:xfrm>
            <a:prstGeom prst="rect">
              <a:avLst/>
            </a:prstGeom>
          </p:spPr>
          <p:txBody>
            <a:bodyPr lIns="0" tIns="0" rIns="0" bIns="0" rtlCol="0" anchor="t">
              <a:spAutoFit/>
            </a:bodyPr>
            <a:lstStyle/>
            <a:p>
              <a:pPr>
                <a:lnSpc>
                  <a:spcPts val="4500"/>
                </a:lnSpc>
              </a:pPr>
              <a:r>
                <a:rPr lang="en-US" sz="3000" spc="30">
                  <a:solidFill>
                    <a:srgbClr val="FFFFFF"/>
                  </a:solidFill>
                  <a:latin typeface="Montserrat Light"/>
                </a:rPr>
                <a:t>-Controlling consumerism.</a:t>
              </a:r>
            </a:p>
            <a:p>
              <a:pPr>
                <a:lnSpc>
                  <a:spcPts val="4500"/>
                </a:lnSpc>
              </a:pPr>
              <a:r>
                <a:rPr lang="en-US" sz="3000" spc="30">
                  <a:solidFill>
                    <a:srgbClr val="FFFFFF"/>
                  </a:solidFill>
                  <a:latin typeface="Montserrat Light"/>
                </a:rPr>
                <a:t>-Job creation.</a:t>
              </a:r>
            </a:p>
            <a:p>
              <a:pPr>
                <a:lnSpc>
                  <a:spcPts val="4500"/>
                </a:lnSpc>
              </a:pPr>
              <a:r>
                <a:rPr lang="en-US" sz="3000" spc="30">
                  <a:solidFill>
                    <a:srgbClr val="FFFFFF"/>
                  </a:solidFill>
                  <a:latin typeface="Montserrat Light"/>
                </a:rPr>
                <a:t>-Reshaping the user's behaviour and mindset.</a:t>
              </a:r>
            </a:p>
            <a:p>
              <a:pPr>
                <a:lnSpc>
                  <a:spcPts val="4500"/>
                </a:lnSpc>
              </a:pPr>
              <a:r>
                <a:rPr lang="en-US" sz="3000" spc="30">
                  <a:solidFill>
                    <a:srgbClr val="FFFFFF"/>
                  </a:solidFill>
                  <a:latin typeface="Montserrat Light"/>
                </a:rPr>
                <a:t>-Local community enhancement.</a:t>
              </a:r>
            </a:p>
            <a:p>
              <a:pPr>
                <a:lnSpc>
                  <a:spcPts val="4500"/>
                </a:lnSpc>
              </a:pPr>
              <a:endParaRPr lang="en-US" sz="3000" spc="30">
                <a:solidFill>
                  <a:srgbClr val="FFFFFF"/>
                </a:solidFill>
                <a:latin typeface="Montserrat Light"/>
              </a:endParaRPr>
            </a:p>
          </p:txBody>
        </p:sp>
      </p:grpSp>
      <p:pic>
        <p:nvPicPr>
          <p:cNvPr id="9" name="Picture 9"/>
          <p:cNvPicPr>
            <a:picLocks noChangeAspect="1"/>
          </p:cNvPicPr>
          <p:nvPr/>
        </p:nvPicPr>
        <p:blipFill>
          <a:blip r:embed="rId2"/>
          <a:srcRect l="42829" r="24536"/>
          <a:stretch>
            <a:fillRect/>
          </a:stretch>
        </p:blipFill>
        <p:spPr>
          <a:xfrm>
            <a:off x="6523568" y="-206199"/>
            <a:ext cx="5240864" cy="10699398"/>
          </a:xfrm>
          <a:prstGeom prst="rect">
            <a:avLst/>
          </a:prstGeom>
        </p:spPr>
      </p:pic>
      <p:sp>
        <p:nvSpPr>
          <p:cNvPr id="10" name="AutoShape 10"/>
          <p:cNvSpPr/>
          <p:nvPr/>
        </p:nvSpPr>
        <p:spPr>
          <a:xfrm>
            <a:off x="-7086600" y="9548075"/>
            <a:ext cx="16230600" cy="57932"/>
          </a:xfrm>
          <a:prstGeom prst="rect">
            <a:avLst/>
          </a:prstGeom>
          <a:solidFill>
            <a:srgbClr val="FFFFFF"/>
          </a:solidFill>
        </p:spPr>
      </p:sp>
      <p:sp>
        <p:nvSpPr>
          <p:cNvPr id="11" name="AutoShape 11"/>
          <p:cNvSpPr/>
          <p:nvPr/>
        </p:nvSpPr>
        <p:spPr>
          <a:xfrm>
            <a:off x="9144000" y="738925"/>
            <a:ext cx="16230600" cy="57932"/>
          </a:xfrm>
          <a:prstGeom prst="rect">
            <a:avLst/>
          </a:prstGeom>
          <a:solidFill>
            <a:srgbClr val="000000"/>
          </a:solidFill>
        </p:spPr>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0593" t="15205" r="23722" b="55042"/>
          <a:stretch>
            <a:fillRect/>
          </a:stretch>
        </p:blipFill>
        <p:spPr>
          <a:xfrm>
            <a:off x="1028700" y="1459378"/>
            <a:ext cx="3321302" cy="2127610"/>
          </a:xfrm>
          <a:prstGeom prst="rect">
            <a:avLst/>
          </a:prstGeom>
        </p:spPr>
      </p:pic>
      <p:pic>
        <p:nvPicPr>
          <p:cNvPr id="3" name="Picture 3"/>
          <p:cNvPicPr>
            <a:picLocks noChangeAspect="1"/>
          </p:cNvPicPr>
          <p:nvPr/>
        </p:nvPicPr>
        <p:blipFill>
          <a:blip r:embed="rId3"/>
          <a:srcRect l="26432" t="2727" r="16388" b="66815"/>
          <a:stretch>
            <a:fillRect/>
          </a:stretch>
        </p:blipFill>
        <p:spPr>
          <a:xfrm>
            <a:off x="1028700" y="4099664"/>
            <a:ext cx="3321302" cy="2057107"/>
          </a:xfrm>
          <a:prstGeom prst="rect">
            <a:avLst/>
          </a:prstGeom>
        </p:spPr>
      </p:pic>
      <p:pic>
        <p:nvPicPr>
          <p:cNvPr id="4" name="Picture 4"/>
          <p:cNvPicPr>
            <a:picLocks noChangeAspect="1"/>
          </p:cNvPicPr>
          <p:nvPr/>
        </p:nvPicPr>
        <p:blipFill>
          <a:blip r:embed="rId4"/>
          <a:srcRect t="27222" r="6870" b="45271"/>
          <a:stretch>
            <a:fillRect/>
          </a:stretch>
        </p:blipFill>
        <p:spPr>
          <a:xfrm>
            <a:off x="1028700" y="6429375"/>
            <a:ext cx="3321302" cy="2120983"/>
          </a:xfrm>
          <a:prstGeom prst="rect">
            <a:avLst/>
          </a:prstGeom>
        </p:spPr>
      </p:pic>
      <p:grpSp>
        <p:nvGrpSpPr>
          <p:cNvPr id="5" name="Group 5"/>
          <p:cNvGrpSpPr/>
          <p:nvPr/>
        </p:nvGrpSpPr>
        <p:grpSpPr>
          <a:xfrm>
            <a:off x="5057361" y="6973388"/>
            <a:ext cx="6522339" cy="1095245"/>
            <a:chOff x="0" y="0"/>
            <a:chExt cx="8696452" cy="1460327"/>
          </a:xfrm>
        </p:grpSpPr>
        <p:sp>
          <p:nvSpPr>
            <p:cNvPr id="6" name="TextBox 6"/>
            <p:cNvSpPr txBox="1"/>
            <p:nvPr/>
          </p:nvSpPr>
          <p:spPr>
            <a:xfrm>
              <a:off x="0" y="-57150"/>
              <a:ext cx="8696452" cy="702310"/>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CHHORN SREYNEATH </a:t>
              </a:r>
            </a:p>
          </p:txBody>
        </p:sp>
        <p:sp>
          <p:nvSpPr>
            <p:cNvPr id="7" name="TextBox 7"/>
            <p:cNvSpPr txBox="1"/>
            <p:nvPr/>
          </p:nvSpPr>
          <p:spPr>
            <a:xfrm>
              <a:off x="0" y="765002"/>
              <a:ext cx="8696452" cy="695325"/>
            </a:xfrm>
            <a:prstGeom prst="rect">
              <a:avLst/>
            </a:prstGeom>
          </p:spPr>
          <p:txBody>
            <a:bodyPr lIns="0" tIns="0" rIns="0" bIns="0" rtlCol="0" anchor="t">
              <a:spAutoFit/>
            </a:bodyPr>
            <a:lstStyle/>
            <a:p>
              <a:pPr>
                <a:lnSpc>
                  <a:spcPts val="4500"/>
                </a:lnSpc>
              </a:pPr>
              <a:r>
                <a:rPr lang="en-US" sz="3000" spc="30">
                  <a:solidFill>
                    <a:srgbClr val="000000"/>
                  </a:solidFill>
                  <a:latin typeface="Montserrat Light"/>
                </a:rPr>
                <a:t>Marketing Co-Director, CFO</a:t>
              </a:r>
            </a:p>
          </p:txBody>
        </p:sp>
      </p:grpSp>
      <p:sp>
        <p:nvSpPr>
          <p:cNvPr id="8" name="AutoShape 8"/>
          <p:cNvSpPr/>
          <p:nvPr/>
        </p:nvSpPr>
        <p:spPr>
          <a:xfrm>
            <a:off x="-7086600" y="9548075"/>
            <a:ext cx="16230600" cy="57932"/>
          </a:xfrm>
          <a:prstGeom prst="rect">
            <a:avLst/>
          </a:prstGeom>
          <a:solidFill>
            <a:srgbClr val="000000"/>
          </a:solidFill>
        </p:spPr>
      </p:sp>
      <p:sp>
        <p:nvSpPr>
          <p:cNvPr id="9" name="AutoShape 9"/>
          <p:cNvSpPr/>
          <p:nvPr/>
        </p:nvSpPr>
        <p:spPr>
          <a:xfrm>
            <a:off x="12518294" y="-231823"/>
            <a:ext cx="5769706" cy="10750646"/>
          </a:xfrm>
          <a:prstGeom prst="rect">
            <a:avLst/>
          </a:prstGeom>
          <a:solidFill>
            <a:srgbClr val="000000">
              <a:alpha val="9804"/>
            </a:srgbClr>
          </a:solidFill>
        </p:spPr>
      </p:sp>
      <p:sp>
        <p:nvSpPr>
          <p:cNvPr id="10" name="AutoShape 10"/>
          <p:cNvSpPr/>
          <p:nvPr/>
        </p:nvSpPr>
        <p:spPr>
          <a:xfrm>
            <a:off x="9144000" y="738925"/>
            <a:ext cx="16230600" cy="57932"/>
          </a:xfrm>
          <a:prstGeom prst="rect">
            <a:avLst/>
          </a:prstGeom>
          <a:solidFill>
            <a:srgbClr val="000000"/>
          </a:solidFill>
        </p:spPr>
      </p:sp>
      <p:grpSp>
        <p:nvGrpSpPr>
          <p:cNvPr id="11" name="Group 11"/>
          <p:cNvGrpSpPr/>
          <p:nvPr/>
        </p:nvGrpSpPr>
        <p:grpSpPr>
          <a:xfrm>
            <a:off x="5057361" y="2230114"/>
            <a:ext cx="6522339" cy="1081910"/>
            <a:chOff x="0" y="0"/>
            <a:chExt cx="8696452" cy="1442547"/>
          </a:xfrm>
        </p:grpSpPr>
        <p:sp>
          <p:nvSpPr>
            <p:cNvPr id="12" name="TextBox 12"/>
            <p:cNvSpPr txBox="1"/>
            <p:nvPr/>
          </p:nvSpPr>
          <p:spPr>
            <a:xfrm>
              <a:off x="0" y="-57150"/>
              <a:ext cx="8696452" cy="666750"/>
            </a:xfrm>
            <a:prstGeom prst="rect">
              <a:avLst/>
            </a:prstGeom>
          </p:spPr>
          <p:txBody>
            <a:bodyPr lIns="0" tIns="0" rIns="0" bIns="0" rtlCol="0" anchor="t">
              <a:spAutoFit/>
            </a:bodyPr>
            <a:lstStyle/>
            <a:p>
              <a:pPr>
                <a:lnSpc>
                  <a:spcPts val="4200"/>
                </a:lnSpc>
              </a:pPr>
              <a:r>
                <a:rPr lang="en-US" sz="3000" spc="450">
                  <a:solidFill>
                    <a:srgbClr val="000000"/>
                  </a:solidFill>
                  <a:latin typeface="Montserrat Light"/>
                </a:rPr>
                <a:t>ANDREA SALAS GONZALEZ</a:t>
              </a:r>
            </a:p>
          </p:txBody>
        </p:sp>
        <p:sp>
          <p:nvSpPr>
            <p:cNvPr id="13" name="TextBox 13"/>
            <p:cNvSpPr txBox="1"/>
            <p:nvPr/>
          </p:nvSpPr>
          <p:spPr>
            <a:xfrm>
              <a:off x="0" y="747222"/>
              <a:ext cx="8696452" cy="695325"/>
            </a:xfrm>
            <a:prstGeom prst="rect">
              <a:avLst/>
            </a:prstGeom>
          </p:spPr>
          <p:txBody>
            <a:bodyPr lIns="0" tIns="0" rIns="0" bIns="0" rtlCol="0" anchor="t">
              <a:spAutoFit/>
            </a:bodyPr>
            <a:lstStyle/>
            <a:p>
              <a:pPr>
                <a:lnSpc>
                  <a:spcPts val="4500"/>
                </a:lnSpc>
              </a:pPr>
              <a:r>
                <a:rPr lang="en-US" sz="3000" spc="30">
                  <a:solidFill>
                    <a:srgbClr val="000000"/>
                  </a:solidFill>
                  <a:latin typeface="Montserrat Light"/>
                </a:rPr>
                <a:t>Founder and CEO</a:t>
              </a:r>
            </a:p>
          </p:txBody>
        </p:sp>
      </p:grpSp>
      <p:grpSp>
        <p:nvGrpSpPr>
          <p:cNvPr id="14" name="Group 14"/>
          <p:cNvGrpSpPr/>
          <p:nvPr/>
        </p:nvGrpSpPr>
        <p:grpSpPr>
          <a:xfrm>
            <a:off x="5057361" y="4580595"/>
            <a:ext cx="6522339" cy="1095245"/>
            <a:chOff x="0" y="0"/>
            <a:chExt cx="8696452" cy="1460327"/>
          </a:xfrm>
        </p:grpSpPr>
        <p:sp>
          <p:nvSpPr>
            <p:cNvPr id="15" name="TextBox 15"/>
            <p:cNvSpPr txBox="1"/>
            <p:nvPr/>
          </p:nvSpPr>
          <p:spPr>
            <a:xfrm>
              <a:off x="0" y="-57150"/>
              <a:ext cx="8696452" cy="702310"/>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DIKSHYA KAFLE</a:t>
              </a:r>
            </a:p>
          </p:txBody>
        </p:sp>
        <p:sp>
          <p:nvSpPr>
            <p:cNvPr id="16" name="TextBox 16"/>
            <p:cNvSpPr txBox="1"/>
            <p:nvPr/>
          </p:nvSpPr>
          <p:spPr>
            <a:xfrm>
              <a:off x="0" y="765002"/>
              <a:ext cx="8696452" cy="695325"/>
            </a:xfrm>
            <a:prstGeom prst="rect">
              <a:avLst/>
            </a:prstGeom>
          </p:spPr>
          <p:txBody>
            <a:bodyPr lIns="0" tIns="0" rIns="0" bIns="0" rtlCol="0" anchor="t">
              <a:spAutoFit/>
            </a:bodyPr>
            <a:lstStyle/>
            <a:p>
              <a:pPr>
                <a:lnSpc>
                  <a:spcPts val="4500"/>
                </a:lnSpc>
              </a:pPr>
              <a:r>
                <a:rPr lang="en-US" sz="3000" spc="30">
                  <a:solidFill>
                    <a:srgbClr val="000000"/>
                  </a:solidFill>
                  <a:latin typeface="Montserrat Light"/>
                </a:rPr>
                <a:t>Head of technology</a:t>
              </a:r>
            </a:p>
          </p:txBody>
        </p:sp>
      </p:grpSp>
      <p:sp>
        <p:nvSpPr>
          <p:cNvPr id="17" name="TextBox 17"/>
          <p:cNvSpPr txBox="1"/>
          <p:nvPr/>
        </p:nvSpPr>
        <p:spPr>
          <a:xfrm>
            <a:off x="13472661" y="3981450"/>
            <a:ext cx="3975272" cy="2447925"/>
          </a:xfrm>
          <a:prstGeom prst="rect">
            <a:avLst/>
          </a:prstGeom>
        </p:spPr>
        <p:txBody>
          <a:bodyPr lIns="0" tIns="0" rIns="0" bIns="0" rtlCol="0" anchor="t">
            <a:spAutoFit/>
          </a:bodyPr>
          <a:lstStyle/>
          <a:p>
            <a:pPr algn="r">
              <a:lnSpc>
                <a:spcPts val="9450"/>
              </a:lnSpc>
            </a:pPr>
            <a:r>
              <a:rPr lang="en-US" sz="9000" spc="270">
                <a:solidFill>
                  <a:srgbClr val="000000"/>
                </a:solidFill>
                <a:latin typeface="League Gothic"/>
              </a:rPr>
              <a:t>MAKING</a:t>
            </a:r>
          </a:p>
          <a:p>
            <a:pPr algn="r">
              <a:lnSpc>
                <a:spcPts val="9450"/>
              </a:lnSpc>
            </a:pPr>
            <a:r>
              <a:rPr lang="en-US" sz="9000" spc="270">
                <a:solidFill>
                  <a:srgbClr val="000000"/>
                </a:solidFill>
                <a:latin typeface="League Gothic"/>
              </a:rPr>
              <a:t>FLÂNER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0013324" y="738925"/>
            <a:ext cx="16230600" cy="57932"/>
          </a:xfrm>
          <a:prstGeom prst="rect">
            <a:avLst/>
          </a:prstGeom>
          <a:solidFill>
            <a:srgbClr val="FFFFFF"/>
          </a:solidFill>
        </p:spPr>
      </p:sp>
      <p:pic>
        <p:nvPicPr>
          <p:cNvPr id="3" name="Picture 3"/>
          <p:cNvPicPr>
            <a:picLocks noChangeAspect="1"/>
          </p:cNvPicPr>
          <p:nvPr/>
        </p:nvPicPr>
        <p:blipFill>
          <a:blip r:embed="rId2"/>
          <a:srcRect l="10000" r="19729"/>
          <a:stretch>
            <a:fillRect/>
          </a:stretch>
        </p:blipFill>
        <p:spPr>
          <a:xfrm>
            <a:off x="-1699146" y="0"/>
            <a:ext cx="10843146" cy="10287000"/>
          </a:xfrm>
          <a:prstGeom prst="rect">
            <a:avLst/>
          </a:prstGeom>
        </p:spPr>
      </p:pic>
      <p:grpSp>
        <p:nvGrpSpPr>
          <p:cNvPr id="4" name="Group 4"/>
          <p:cNvGrpSpPr/>
          <p:nvPr/>
        </p:nvGrpSpPr>
        <p:grpSpPr>
          <a:xfrm>
            <a:off x="9863068" y="1718245"/>
            <a:ext cx="7396232" cy="6850510"/>
            <a:chOff x="0" y="0"/>
            <a:chExt cx="9861643" cy="9134013"/>
          </a:xfrm>
        </p:grpSpPr>
        <p:sp>
          <p:nvSpPr>
            <p:cNvPr id="5" name="TextBox 5"/>
            <p:cNvSpPr txBox="1"/>
            <p:nvPr/>
          </p:nvSpPr>
          <p:spPr>
            <a:xfrm>
              <a:off x="0" y="123825"/>
              <a:ext cx="9861643" cy="1704975"/>
            </a:xfrm>
            <a:prstGeom prst="rect">
              <a:avLst/>
            </a:prstGeom>
          </p:spPr>
          <p:txBody>
            <a:bodyPr lIns="0" tIns="0" rIns="0" bIns="0" rtlCol="0" anchor="t">
              <a:spAutoFit/>
            </a:bodyPr>
            <a:lstStyle/>
            <a:p>
              <a:pPr algn="r">
                <a:lnSpc>
                  <a:spcPts val="9450"/>
                </a:lnSpc>
              </a:pPr>
              <a:r>
                <a:rPr lang="en-US" sz="9000" spc="270">
                  <a:solidFill>
                    <a:srgbClr val="FFFFFF"/>
                  </a:solidFill>
                  <a:latin typeface="League Gothic"/>
                </a:rPr>
                <a:t>QUICK MATH</a:t>
              </a:r>
            </a:p>
          </p:txBody>
        </p:sp>
        <p:sp>
          <p:nvSpPr>
            <p:cNvPr id="6" name="TextBox 6"/>
            <p:cNvSpPr txBox="1"/>
            <p:nvPr/>
          </p:nvSpPr>
          <p:spPr>
            <a:xfrm>
              <a:off x="44726" y="2441537"/>
              <a:ext cx="9816917" cy="6692477"/>
            </a:xfrm>
            <a:prstGeom prst="rect">
              <a:avLst/>
            </a:prstGeom>
          </p:spPr>
          <p:txBody>
            <a:bodyPr lIns="0" tIns="0" rIns="0" bIns="0" rtlCol="0" anchor="t">
              <a:spAutoFit/>
            </a:bodyPr>
            <a:lstStyle/>
            <a:p>
              <a:pPr algn="r">
                <a:lnSpc>
                  <a:spcPts val="4480"/>
                </a:lnSpc>
              </a:pPr>
              <a:r>
                <a:rPr lang="en-US" sz="3200" spc="480">
                  <a:solidFill>
                    <a:srgbClr val="FFFFFF"/>
                  </a:solidFill>
                  <a:latin typeface="Montserrat Light"/>
                </a:rPr>
                <a:t>AN AVERAGE CONSUMER THROWS AWAY 70 POUNDS(31.75 KILOGRAMS) OF CLOTHING PER YEAR. GLOBALLY WE PRODUCE 13 MILLION TONS OF TEXTILE WASTE EACH YEAR 95% OF WHICH COULD BE REUSED OR RECYLCED </a:t>
              </a:r>
            </a:p>
          </p:txBody>
        </p:sp>
      </p:grpSp>
      <p:sp>
        <p:nvSpPr>
          <p:cNvPr id="7" name="TextBox 7"/>
          <p:cNvSpPr txBox="1"/>
          <p:nvPr/>
        </p:nvSpPr>
        <p:spPr>
          <a:xfrm>
            <a:off x="10041500" y="8862060"/>
            <a:ext cx="7217800" cy="396240"/>
          </a:xfrm>
          <a:prstGeom prst="rect">
            <a:avLst/>
          </a:prstGeom>
        </p:spPr>
        <p:txBody>
          <a:bodyPr lIns="0" tIns="0" rIns="0" bIns="0" rtlCol="0" anchor="t">
            <a:spAutoFit/>
          </a:bodyPr>
          <a:lstStyle/>
          <a:p>
            <a:pPr algn="r">
              <a:lnSpc>
                <a:spcPts val="3359"/>
              </a:lnSpc>
            </a:pPr>
            <a:r>
              <a:rPr lang="en-US" sz="2400" spc="192">
                <a:solidFill>
                  <a:srgbClr val="FFFFFF"/>
                </a:solidFill>
                <a:latin typeface="Montserrat Light"/>
              </a:rPr>
              <a:t>MF | F/W 2020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rot="-2838664">
            <a:off x="10506405" y="-6270133"/>
            <a:ext cx="8664127" cy="17335248"/>
          </a:xfrm>
          <a:prstGeom prst="rect">
            <a:avLst/>
          </a:prstGeom>
          <a:solidFill>
            <a:srgbClr val="FFFFFF"/>
          </a:solidFill>
        </p:spPr>
      </p:sp>
      <p:sp>
        <p:nvSpPr>
          <p:cNvPr id="3" name="AutoShape 3"/>
          <p:cNvSpPr/>
          <p:nvPr/>
        </p:nvSpPr>
        <p:spPr>
          <a:xfrm>
            <a:off x="-7086600" y="9548075"/>
            <a:ext cx="16230600" cy="57932"/>
          </a:xfrm>
          <a:prstGeom prst="rect">
            <a:avLst/>
          </a:prstGeom>
          <a:solidFill>
            <a:srgbClr val="FFFFFF"/>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l="18340" t="10447" r="15209" b="18788"/>
          <a:stretch>
            <a:fillRect/>
          </a:stretch>
        </p:blipFill>
        <p:spPr>
          <a:xfrm>
            <a:off x="4661044" y="0"/>
            <a:ext cx="9659785" cy="10287000"/>
          </a:xfrm>
          <a:prstGeom prst="rect">
            <a:avLst/>
          </a:prstGeom>
        </p:spPr>
      </p:pic>
      <p:grpSp>
        <p:nvGrpSpPr>
          <p:cNvPr id="6" name="Group 6"/>
          <p:cNvGrpSpPr/>
          <p:nvPr/>
        </p:nvGrpSpPr>
        <p:grpSpPr>
          <a:xfrm>
            <a:off x="12850608" y="1322979"/>
            <a:ext cx="5437392" cy="6501195"/>
            <a:chOff x="0" y="0"/>
            <a:chExt cx="7249856" cy="8668259"/>
          </a:xfrm>
        </p:grpSpPr>
        <p:sp>
          <p:nvSpPr>
            <p:cNvPr id="7" name="TextBox 7"/>
            <p:cNvSpPr txBox="1"/>
            <p:nvPr/>
          </p:nvSpPr>
          <p:spPr>
            <a:xfrm>
              <a:off x="0" y="-9525"/>
              <a:ext cx="7249856" cy="789813"/>
            </a:xfrm>
            <a:prstGeom prst="rect">
              <a:avLst/>
            </a:prstGeom>
          </p:spPr>
          <p:txBody>
            <a:bodyPr lIns="0" tIns="0" rIns="0" bIns="0" rtlCol="0" anchor="t">
              <a:spAutoFit/>
            </a:bodyPr>
            <a:lstStyle/>
            <a:p>
              <a:pPr algn="r">
                <a:lnSpc>
                  <a:spcPts val="4797"/>
                </a:lnSpc>
              </a:pPr>
              <a:r>
                <a:rPr lang="en-US" sz="3900" spc="429">
                  <a:solidFill>
                    <a:srgbClr val="000000"/>
                  </a:solidFill>
                  <a:latin typeface="Montserrat Classic Bold"/>
                </a:rPr>
                <a:t>THE SOLUTION</a:t>
              </a:r>
            </a:p>
          </p:txBody>
        </p:sp>
        <p:sp>
          <p:nvSpPr>
            <p:cNvPr id="8" name="TextBox 8"/>
            <p:cNvSpPr txBox="1"/>
            <p:nvPr/>
          </p:nvSpPr>
          <p:spPr>
            <a:xfrm>
              <a:off x="0" y="1185420"/>
              <a:ext cx="7249856" cy="7482840"/>
            </a:xfrm>
            <a:prstGeom prst="rect">
              <a:avLst/>
            </a:prstGeom>
          </p:spPr>
          <p:txBody>
            <a:bodyPr lIns="0" tIns="0" rIns="0" bIns="0" rtlCol="0" anchor="t">
              <a:spAutoFit/>
            </a:bodyPr>
            <a:lstStyle/>
            <a:p>
              <a:pPr algn="r">
                <a:lnSpc>
                  <a:spcPts val="4050"/>
                </a:lnSpc>
              </a:pPr>
              <a:r>
                <a:rPr lang="en-US" sz="2700" spc="27">
                  <a:solidFill>
                    <a:srgbClr val="000000"/>
                  </a:solidFill>
                  <a:latin typeface="Montserrat Light"/>
                </a:rPr>
                <a:t>Designing an app where you can buy second handed clothes, with the caveat that if the quality of the clothes are low, they won't be suitable for sale, having to pass some filters in order to be candidates for a sale. Making brand clothes accessible for everyone and reduce pollution</a:t>
              </a:r>
            </a:p>
            <a:p>
              <a:pPr algn="r">
                <a:lnSpc>
                  <a:spcPts val="4050"/>
                </a:lnSpc>
              </a:pPr>
              <a:endParaRPr lang="en-US" sz="2700" spc="27">
                <a:solidFill>
                  <a:srgbClr val="000000"/>
                </a:solidFill>
                <a:latin typeface="Montserrat Light"/>
              </a:endParaRPr>
            </a:p>
          </p:txBody>
        </p:sp>
      </p:grpSp>
      <p:sp>
        <p:nvSpPr>
          <p:cNvPr id="9" name="TextBox 9"/>
          <p:cNvSpPr txBox="1"/>
          <p:nvPr/>
        </p:nvSpPr>
        <p:spPr>
          <a:xfrm>
            <a:off x="1028700" y="4581525"/>
            <a:ext cx="3889950" cy="1247775"/>
          </a:xfrm>
          <a:prstGeom prst="rect">
            <a:avLst/>
          </a:prstGeom>
        </p:spPr>
        <p:txBody>
          <a:bodyPr lIns="0" tIns="0" rIns="0" bIns="0" rtlCol="0" anchor="t">
            <a:spAutoFit/>
          </a:bodyPr>
          <a:lstStyle/>
          <a:p>
            <a:pPr>
              <a:lnSpc>
                <a:spcPts val="9450"/>
              </a:lnSpc>
            </a:pPr>
            <a:r>
              <a:rPr lang="en-US" sz="9000" spc="270">
                <a:solidFill>
                  <a:srgbClr val="FFFFFF"/>
                </a:solidFill>
                <a:latin typeface="League Gothic"/>
              </a:rPr>
              <a:t>FLÂNER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TextBox 4"/>
          <p:cNvSpPr txBox="1"/>
          <p:nvPr/>
        </p:nvSpPr>
        <p:spPr>
          <a:xfrm>
            <a:off x="1028700" y="643675"/>
            <a:ext cx="7507576" cy="1084580"/>
          </a:xfrm>
          <a:prstGeom prst="rect">
            <a:avLst/>
          </a:prstGeom>
        </p:spPr>
        <p:txBody>
          <a:bodyPr lIns="0" tIns="0" rIns="0" bIns="0" rtlCol="0" anchor="t">
            <a:spAutoFit/>
          </a:bodyPr>
          <a:lstStyle/>
          <a:p>
            <a:pPr>
              <a:lnSpc>
                <a:spcPts val="8710"/>
              </a:lnSpc>
            </a:pPr>
            <a:r>
              <a:rPr lang="en-US" sz="6500" spc="130">
                <a:solidFill>
                  <a:srgbClr val="000000"/>
                </a:solidFill>
                <a:latin typeface="Montserrat Classic Bold"/>
              </a:rPr>
              <a:t>MISSION</a:t>
            </a:r>
          </a:p>
        </p:txBody>
      </p:sp>
      <p:sp>
        <p:nvSpPr>
          <p:cNvPr id="5" name="TextBox 5"/>
          <p:cNvSpPr txBox="1"/>
          <p:nvPr/>
        </p:nvSpPr>
        <p:spPr>
          <a:xfrm>
            <a:off x="9611598" y="9209767"/>
            <a:ext cx="7594508" cy="396240"/>
          </a:xfrm>
          <a:prstGeom prst="rect">
            <a:avLst/>
          </a:prstGeom>
        </p:spPr>
        <p:txBody>
          <a:bodyPr lIns="0" tIns="0" rIns="0" bIns="0" rtlCol="0" anchor="t">
            <a:spAutoFit/>
          </a:bodyPr>
          <a:lstStyle/>
          <a:p>
            <a:pPr algn="r">
              <a:lnSpc>
                <a:spcPts val="3359"/>
              </a:lnSpc>
            </a:pPr>
            <a:r>
              <a:rPr lang="en-US" sz="2400" spc="192">
                <a:solidFill>
                  <a:srgbClr val="000000"/>
                </a:solidFill>
                <a:latin typeface="Montserrat Light"/>
              </a:rPr>
              <a:t>MF | F/W 2020</a:t>
            </a:r>
          </a:p>
        </p:txBody>
      </p:sp>
      <p:grpSp>
        <p:nvGrpSpPr>
          <p:cNvPr id="6" name="Group 6"/>
          <p:cNvGrpSpPr/>
          <p:nvPr/>
        </p:nvGrpSpPr>
        <p:grpSpPr>
          <a:xfrm>
            <a:off x="1081893" y="3665656"/>
            <a:ext cx="3857188" cy="4877327"/>
            <a:chOff x="0" y="0"/>
            <a:chExt cx="5142918" cy="6503103"/>
          </a:xfrm>
        </p:grpSpPr>
        <p:sp>
          <p:nvSpPr>
            <p:cNvPr id="7" name="AutoShape 7"/>
            <p:cNvSpPr/>
            <p:nvPr/>
          </p:nvSpPr>
          <p:spPr>
            <a:xfrm>
              <a:off x="0" y="0"/>
              <a:ext cx="5142918" cy="6503103"/>
            </a:xfrm>
            <a:prstGeom prst="rect">
              <a:avLst/>
            </a:prstGeom>
            <a:solidFill>
              <a:srgbClr val="000000">
                <a:alpha val="19608"/>
              </a:srgbClr>
            </a:solidFill>
          </p:spPr>
        </p:sp>
        <p:sp>
          <p:nvSpPr>
            <p:cNvPr id="8" name="TextBox 8"/>
            <p:cNvSpPr txBox="1"/>
            <p:nvPr/>
          </p:nvSpPr>
          <p:spPr>
            <a:xfrm>
              <a:off x="657347" y="807917"/>
              <a:ext cx="3828225" cy="698077"/>
            </a:xfrm>
            <a:prstGeom prst="rect">
              <a:avLst/>
            </a:prstGeom>
          </p:spPr>
          <p:txBody>
            <a:bodyPr lIns="0" tIns="0" rIns="0" bIns="0" rtlCol="0" anchor="t">
              <a:spAutoFit/>
            </a:bodyPr>
            <a:lstStyle/>
            <a:p>
              <a:pPr>
                <a:lnSpc>
                  <a:spcPts val="4480"/>
                </a:lnSpc>
              </a:pPr>
              <a:endParaRPr/>
            </a:p>
          </p:txBody>
        </p:sp>
      </p:grpSp>
      <p:sp>
        <p:nvSpPr>
          <p:cNvPr id="9" name="AutoShape 9"/>
          <p:cNvSpPr/>
          <p:nvPr/>
        </p:nvSpPr>
        <p:spPr>
          <a:xfrm>
            <a:off x="5170902" y="3665656"/>
            <a:ext cx="3857188" cy="4839227"/>
          </a:xfrm>
          <a:prstGeom prst="rect">
            <a:avLst/>
          </a:prstGeom>
          <a:solidFill>
            <a:srgbClr val="000000"/>
          </a:solidFill>
        </p:spPr>
      </p:sp>
      <p:sp>
        <p:nvSpPr>
          <p:cNvPr id="10" name="AutoShape 10"/>
          <p:cNvSpPr/>
          <p:nvPr/>
        </p:nvSpPr>
        <p:spPr>
          <a:xfrm>
            <a:off x="13348918" y="3665656"/>
            <a:ext cx="3857188" cy="4839227"/>
          </a:xfrm>
          <a:prstGeom prst="rect">
            <a:avLst/>
          </a:prstGeom>
          <a:solidFill>
            <a:srgbClr val="000000"/>
          </a:solidFill>
        </p:spPr>
      </p:sp>
      <p:sp>
        <p:nvSpPr>
          <p:cNvPr id="11" name="AutoShape 11"/>
          <p:cNvSpPr/>
          <p:nvPr/>
        </p:nvSpPr>
        <p:spPr>
          <a:xfrm>
            <a:off x="9259910" y="3665656"/>
            <a:ext cx="3857188" cy="4839227"/>
          </a:xfrm>
          <a:prstGeom prst="rect">
            <a:avLst/>
          </a:prstGeom>
          <a:solidFill>
            <a:srgbClr val="000000">
              <a:alpha val="19608"/>
            </a:srgbClr>
          </a:solidFill>
        </p:spPr>
      </p:sp>
      <p:sp>
        <p:nvSpPr>
          <p:cNvPr id="12" name="TextBox 12"/>
          <p:cNvSpPr txBox="1"/>
          <p:nvPr/>
        </p:nvSpPr>
        <p:spPr>
          <a:xfrm>
            <a:off x="196852" y="2148777"/>
            <a:ext cx="17662475" cy="481637"/>
          </a:xfrm>
          <a:prstGeom prst="rect">
            <a:avLst/>
          </a:prstGeom>
        </p:spPr>
        <p:txBody>
          <a:bodyPr lIns="0" tIns="0" rIns="0" bIns="0" rtlCol="0" anchor="t">
            <a:spAutoFit/>
          </a:bodyPr>
          <a:lstStyle/>
          <a:p>
            <a:pPr algn="ctr">
              <a:lnSpc>
                <a:spcPts val="3903"/>
              </a:lnSpc>
            </a:pPr>
            <a:r>
              <a:rPr lang="en-US" sz="2787">
                <a:solidFill>
                  <a:srgbClr val="000000"/>
                </a:solidFill>
                <a:latin typeface="Open Sans Light"/>
              </a:rPr>
              <a:t>Our app tackles the negative social and environmental impacts of producing, consuming and wasting clothes by:</a:t>
            </a:r>
          </a:p>
        </p:txBody>
      </p:sp>
      <p:sp>
        <p:nvSpPr>
          <p:cNvPr id="13" name="TextBox 13"/>
          <p:cNvSpPr txBox="1"/>
          <p:nvPr/>
        </p:nvSpPr>
        <p:spPr>
          <a:xfrm>
            <a:off x="1081893" y="3618031"/>
            <a:ext cx="3857188" cy="4686300"/>
          </a:xfrm>
          <a:prstGeom prst="rect">
            <a:avLst/>
          </a:prstGeom>
        </p:spPr>
        <p:txBody>
          <a:bodyPr lIns="0" tIns="0" rIns="0" bIns="0" rtlCol="0" anchor="t">
            <a:spAutoFit/>
          </a:bodyPr>
          <a:lstStyle/>
          <a:p>
            <a:pPr>
              <a:lnSpc>
                <a:spcPts val="4199"/>
              </a:lnSpc>
            </a:pPr>
            <a:r>
              <a:rPr lang="en-US" sz="2999">
                <a:solidFill>
                  <a:srgbClr val="000000"/>
                </a:solidFill>
                <a:latin typeface="Open Sans Light"/>
              </a:rPr>
              <a:t>• Increasing our use of second-hand clothes.</a:t>
            </a:r>
          </a:p>
          <a:p>
            <a:pPr>
              <a:lnSpc>
                <a:spcPts val="4199"/>
              </a:lnSpc>
            </a:pPr>
            <a:endParaRPr lang="en-US" sz="2999">
              <a:solidFill>
                <a:srgbClr val="000000"/>
              </a:solidFill>
              <a:latin typeface="Open Sans Light"/>
            </a:endParaRPr>
          </a:p>
          <a:p>
            <a:pPr>
              <a:lnSpc>
                <a:spcPts val="4199"/>
              </a:lnSpc>
            </a:pPr>
            <a:r>
              <a:rPr lang="en-US" sz="2999">
                <a:solidFill>
                  <a:srgbClr val="000000"/>
                </a:solidFill>
                <a:latin typeface="Arimo"/>
              </a:rPr>
              <a:t>• Providing people with reuse services to stop wearable clothes being thrown into the waste stream or left unused</a:t>
            </a:r>
          </a:p>
        </p:txBody>
      </p:sp>
      <p:sp>
        <p:nvSpPr>
          <p:cNvPr id="14" name="TextBox 14"/>
          <p:cNvSpPr txBox="1"/>
          <p:nvPr/>
        </p:nvSpPr>
        <p:spPr>
          <a:xfrm>
            <a:off x="5170902" y="4861625"/>
            <a:ext cx="3857188" cy="2380615"/>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Putting wearable clothes back into use in our charity shops</a:t>
            </a:r>
          </a:p>
        </p:txBody>
      </p:sp>
      <p:sp>
        <p:nvSpPr>
          <p:cNvPr id="15" name="TextBox 15"/>
          <p:cNvSpPr txBox="1"/>
          <p:nvPr/>
        </p:nvSpPr>
        <p:spPr>
          <a:xfrm>
            <a:off x="9299934" y="3659570"/>
            <a:ext cx="3777140" cy="4803776"/>
          </a:xfrm>
          <a:prstGeom prst="rect">
            <a:avLst/>
          </a:prstGeom>
        </p:spPr>
        <p:txBody>
          <a:bodyPr lIns="0" tIns="0" rIns="0" bIns="0" rtlCol="0" anchor="t">
            <a:spAutoFit/>
          </a:bodyPr>
          <a:lstStyle/>
          <a:p>
            <a:pPr algn="ctr">
              <a:lnSpc>
                <a:spcPts val="3499"/>
              </a:lnSpc>
            </a:pPr>
            <a:r>
              <a:rPr lang="en-US" sz="2499">
                <a:solidFill>
                  <a:srgbClr val="000000"/>
                </a:solidFill>
                <a:latin typeface="Open Sans Light"/>
              </a:rPr>
              <a:t>Running education programmes and campaigns to raise awareness of the socio-</a:t>
            </a:r>
          </a:p>
          <a:p>
            <a:pPr algn="ctr">
              <a:lnSpc>
                <a:spcPts val="3499"/>
              </a:lnSpc>
            </a:pPr>
            <a:r>
              <a:rPr lang="en-US" sz="2499">
                <a:solidFill>
                  <a:srgbClr val="000000"/>
                </a:solidFill>
                <a:latin typeface="Arimo"/>
              </a:rPr>
              <a:t>environmental impacts of clothes and to persuade and inspire people, businesses and policy makers to take action to keep clothes in use for longer. </a:t>
            </a:r>
          </a:p>
        </p:txBody>
      </p:sp>
      <p:sp>
        <p:nvSpPr>
          <p:cNvPr id="16" name="TextBox 16"/>
          <p:cNvSpPr txBox="1"/>
          <p:nvPr/>
        </p:nvSpPr>
        <p:spPr>
          <a:xfrm>
            <a:off x="13348918" y="3862835"/>
            <a:ext cx="3680416" cy="4387720"/>
          </a:xfrm>
          <a:prstGeom prst="rect">
            <a:avLst/>
          </a:prstGeom>
        </p:spPr>
        <p:txBody>
          <a:bodyPr lIns="0" tIns="0" rIns="0" bIns="0" rtlCol="0" anchor="t">
            <a:spAutoFit/>
          </a:bodyPr>
          <a:lstStyle/>
          <a:p>
            <a:pPr algn="ctr">
              <a:lnSpc>
                <a:spcPts val="3921"/>
              </a:lnSpc>
            </a:pPr>
            <a:r>
              <a:rPr lang="en-US" sz="2800">
                <a:solidFill>
                  <a:srgbClr val="FFFFFF"/>
                </a:solidFill>
                <a:latin typeface="Open Sans Light"/>
              </a:rPr>
              <a:t>Funding, supporting and promoting global projects to establish more sustainable</a:t>
            </a:r>
          </a:p>
          <a:p>
            <a:pPr algn="ctr">
              <a:lnSpc>
                <a:spcPts val="3921"/>
              </a:lnSpc>
            </a:pPr>
            <a:r>
              <a:rPr lang="en-US" sz="2800">
                <a:solidFill>
                  <a:srgbClr val="FFFFFF"/>
                </a:solidFill>
                <a:latin typeface="Arimo"/>
              </a:rPr>
              <a:t>production and safer fairer conditions for people working in the supply chains making our clothes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635855" y="-231823"/>
            <a:ext cx="5016290" cy="10750646"/>
          </a:xfrm>
          <a:prstGeom prst="rect">
            <a:avLst/>
          </a:prstGeom>
          <a:solidFill>
            <a:srgbClr val="000000">
              <a:alpha val="4706"/>
            </a:srgbClr>
          </a:solidFill>
        </p:spPr>
      </p:sp>
      <p:pic>
        <p:nvPicPr>
          <p:cNvPr id="3" name="Picture 3"/>
          <p:cNvPicPr>
            <a:picLocks noChangeAspect="1"/>
          </p:cNvPicPr>
          <p:nvPr/>
        </p:nvPicPr>
        <p:blipFill>
          <a:blip r:embed="rId2">
            <a:alphaModFix amt="70000"/>
          </a:blip>
          <a:srcRect t="18939" b="18939"/>
          <a:stretch>
            <a:fillRect/>
          </a:stretch>
        </p:blipFill>
        <p:spPr>
          <a:xfrm>
            <a:off x="5654242" y="1883538"/>
            <a:ext cx="6979516" cy="6519925"/>
          </a:xfrm>
          <a:prstGeom prst="rect">
            <a:avLst/>
          </a:prstGeom>
        </p:spPr>
      </p:pic>
      <p:sp>
        <p:nvSpPr>
          <p:cNvPr id="4" name="AutoShape 4"/>
          <p:cNvSpPr/>
          <p:nvPr/>
        </p:nvSpPr>
        <p:spPr>
          <a:xfrm>
            <a:off x="-7086600" y="9548075"/>
            <a:ext cx="16230600" cy="57932"/>
          </a:xfrm>
          <a:prstGeom prst="rect">
            <a:avLst/>
          </a:prstGeom>
          <a:solidFill>
            <a:srgbClr val="000000"/>
          </a:solidFill>
        </p:spPr>
      </p:sp>
      <p:sp>
        <p:nvSpPr>
          <p:cNvPr id="5" name="AutoShape 5"/>
          <p:cNvSpPr/>
          <p:nvPr/>
        </p:nvSpPr>
        <p:spPr>
          <a:xfrm>
            <a:off x="9144000" y="738925"/>
            <a:ext cx="16230600" cy="57932"/>
          </a:xfrm>
          <a:prstGeom prst="rect">
            <a:avLst/>
          </a:prstGeom>
          <a:solidFill>
            <a:srgbClr val="000000"/>
          </a:solidFill>
        </p:spPr>
      </p:sp>
      <p:grpSp>
        <p:nvGrpSpPr>
          <p:cNvPr id="6" name="Group 6"/>
          <p:cNvGrpSpPr/>
          <p:nvPr/>
        </p:nvGrpSpPr>
        <p:grpSpPr>
          <a:xfrm>
            <a:off x="1028700" y="2647505"/>
            <a:ext cx="6005310" cy="4991990"/>
            <a:chOff x="0" y="0"/>
            <a:chExt cx="8007080" cy="6655987"/>
          </a:xfrm>
        </p:grpSpPr>
        <p:sp>
          <p:nvSpPr>
            <p:cNvPr id="7" name="TextBox 7"/>
            <p:cNvSpPr txBox="1"/>
            <p:nvPr/>
          </p:nvSpPr>
          <p:spPr>
            <a:xfrm>
              <a:off x="0" y="123825"/>
              <a:ext cx="8007080" cy="17049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VISION </a:t>
              </a:r>
            </a:p>
          </p:txBody>
        </p:sp>
        <p:sp>
          <p:nvSpPr>
            <p:cNvPr id="8" name="TextBox 8"/>
            <p:cNvSpPr txBox="1"/>
            <p:nvPr/>
          </p:nvSpPr>
          <p:spPr>
            <a:xfrm>
              <a:off x="3045" y="2228767"/>
              <a:ext cx="8000991" cy="4427220"/>
            </a:xfrm>
            <a:prstGeom prst="rect">
              <a:avLst/>
            </a:prstGeom>
          </p:spPr>
          <p:txBody>
            <a:bodyPr lIns="0" tIns="0" rIns="0" bIns="0" rtlCol="0" anchor="t">
              <a:spAutoFit/>
            </a:bodyPr>
            <a:lstStyle/>
            <a:p>
              <a:pPr algn="ctr">
                <a:lnSpc>
                  <a:spcPts val="3359"/>
                </a:lnSpc>
              </a:pPr>
              <a:r>
                <a:rPr lang="en-US" sz="2400" spc="360">
                  <a:solidFill>
                    <a:srgbClr val="000000"/>
                  </a:solidFill>
                  <a:latin typeface="Montserrat Light"/>
                </a:rPr>
                <a:t> TO CONTRIBUTE TO THE SUSTAINABLE DEVELOPMENT OF SOCIETY AND THAT OF THE ENVIRONMENT WITH WHICH WE INTERACT, GIVE CUSTOMERS WHAT THEY WANT WITH AFFORDABLE PRICE AND GOOD QUALITY</a:t>
              </a:r>
            </a:p>
          </p:txBody>
        </p:sp>
      </p:grpSp>
      <p:grpSp>
        <p:nvGrpSpPr>
          <p:cNvPr id="9" name="Group 9"/>
          <p:cNvGrpSpPr/>
          <p:nvPr/>
        </p:nvGrpSpPr>
        <p:grpSpPr>
          <a:xfrm>
            <a:off x="11253990" y="2647505"/>
            <a:ext cx="6005310" cy="3304795"/>
            <a:chOff x="0" y="0"/>
            <a:chExt cx="8007080" cy="4406394"/>
          </a:xfrm>
        </p:grpSpPr>
        <p:sp>
          <p:nvSpPr>
            <p:cNvPr id="10" name="TextBox 10"/>
            <p:cNvSpPr txBox="1"/>
            <p:nvPr/>
          </p:nvSpPr>
          <p:spPr>
            <a:xfrm>
              <a:off x="0" y="123825"/>
              <a:ext cx="8007080" cy="17049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VALUES </a:t>
              </a:r>
            </a:p>
          </p:txBody>
        </p:sp>
        <p:sp>
          <p:nvSpPr>
            <p:cNvPr id="11" name="TextBox 11"/>
            <p:cNvSpPr txBox="1"/>
            <p:nvPr/>
          </p:nvSpPr>
          <p:spPr>
            <a:xfrm>
              <a:off x="3045" y="2209717"/>
              <a:ext cx="8000991" cy="2196677"/>
            </a:xfrm>
            <a:prstGeom prst="rect">
              <a:avLst/>
            </a:prstGeom>
          </p:spPr>
          <p:txBody>
            <a:bodyPr lIns="0" tIns="0" rIns="0" bIns="0" rtlCol="0" anchor="t">
              <a:spAutoFit/>
            </a:bodyPr>
            <a:lstStyle/>
            <a:p>
              <a:pPr algn="ctr">
                <a:lnSpc>
                  <a:spcPts val="4480"/>
                </a:lnSpc>
              </a:pPr>
              <a:r>
                <a:rPr lang="en-US" sz="3200" spc="480">
                  <a:solidFill>
                    <a:srgbClr val="000000"/>
                  </a:solidFill>
                  <a:latin typeface="Montserrat Light"/>
                </a:rPr>
                <a:t>BEAUTY, QUALITY, SIMPLICITY, AND SUSTAINABILITY</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653"/>
            <a:ext cx="18440400" cy="10615247"/>
          </a:xfrm>
          <a:prstGeom prst="rect">
            <a:avLst/>
          </a:prstGeom>
        </p:spPr>
      </p:pic>
    </p:spTree>
    <p:extLst>
      <p:ext uri="{BB962C8B-B14F-4D97-AF65-F5344CB8AC3E}">
        <p14:creationId xmlns:p14="http://schemas.microsoft.com/office/powerpoint/2010/main" val="1795806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AutoShape 4"/>
          <p:cNvSpPr/>
          <p:nvPr/>
        </p:nvSpPr>
        <p:spPr>
          <a:xfrm>
            <a:off x="1028700" y="-202846"/>
            <a:ext cx="4523672" cy="10692691"/>
          </a:xfrm>
          <a:prstGeom prst="rect">
            <a:avLst/>
          </a:prstGeom>
          <a:solidFill>
            <a:srgbClr val="000000"/>
          </a:solidFill>
        </p:spPr>
      </p:sp>
      <p:sp>
        <p:nvSpPr>
          <p:cNvPr id="5" name="TextBox 5"/>
          <p:cNvSpPr txBox="1"/>
          <p:nvPr/>
        </p:nvSpPr>
        <p:spPr>
          <a:xfrm rot="-5400000">
            <a:off x="-899728" y="4519612"/>
            <a:ext cx="8466253" cy="1247775"/>
          </a:xfrm>
          <a:prstGeom prst="rect">
            <a:avLst/>
          </a:prstGeom>
        </p:spPr>
        <p:txBody>
          <a:bodyPr lIns="0" tIns="0" rIns="0" bIns="0" rtlCol="0" anchor="t">
            <a:spAutoFit/>
          </a:bodyPr>
          <a:lstStyle/>
          <a:p>
            <a:pPr algn="ctr">
              <a:lnSpc>
                <a:spcPts val="9450"/>
              </a:lnSpc>
            </a:pPr>
            <a:r>
              <a:rPr lang="en-US" sz="9000" spc="270">
                <a:solidFill>
                  <a:srgbClr val="FFFFFF"/>
                </a:solidFill>
                <a:latin typeface="League Gothic"/>
              </a:rPr>
              <a:t>AUDIENCE TARGET</a:t>
            </a:r>
          </a:p>
        </p:txBody>
      </p:sp>
      <p:grpSp>
        <p:nvGrpSpPr>
          <p:cNvPr id="6" name="Group 6"/>
          <p:cNvGrpSpPr/>
          <p:nvPr/>
        </p:nvGrpSpPr>
        <p:grpSpPr>
          <a:xfrm rot="-10800000">
            <a:off x="5552372" y="2121969"/>
            <a:ext cx="2112743" cy="244853"/>
            <a:chOff x="0" y="0"/>
            <a:chExt cx="4591555" cy="532130"/>
          </a:xfrm>
        </p:grpSpPr>
        <p:sp>
          <p:nvSpPr>
            <p:cNvPr id="7" name="Freeform 7"/>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8" name="TextBox 8"/>
          <p:cNvSpPr txBox="1"/>
          <p:nvPr/>
        </p:nvSpPr>
        <p:spPr>
          <a:xfrm>
            <a:off x="8327044" y="1157146"/>
            <a:ext cx="8932256" cy="2352675"/>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Our target market is young, price-conscious, and highly sensitive to the latest fashion trends. They have an advantage over traditional retailers because they do not define their target by segmenting ages and lifestyles giving them a much broader market.</a:t>
            </a:r>
          </a:p>
        </p:txBody>
      </p:sp>
      <p:grpSp>
        <p:nvGrpSpPr>
          <p:cNvPr id="9" name="Group 9"/>
          <p:cNvGrpSpPr/>
          <p:nvPr/>
        </p:nvGrpSpPr>
        <p:grpSpPr>
          <a:xfrm rot="-10800000">
            <a:off x="5552372" y="4426098"/>
            <a:ext cx="2112743" cy="244853"/>
            <a:chOff x="0" y="0"/>
            <a:chExt cx="4591555" cy="532130"/>
          </a:xfrm>
        </p:grpSpPr>
        <p:sp>
          <p:nvSpPr>
            <p:cNvPr id="10" name="Freeform 10"/>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11" name="TextBox 11"/>
          <p:cNvSpPr txBox="1"/>
          <p:nvPr/>
        </p:nvSpPr>
        <p:spPr>
          <a:xfrm>
            <a:off x="8327044" y="3789045"/>
            <a:ext cx="8932256" cy="2651760"/>
          </a:xfrm>
          <a:prstGeom prst="rect">
            <a:avLst/>
          </a:prstGeom>
        </p:spPr>
        <p:txBody>
          <a:bodyPr lIns="0" tIns="0" rIns="0" bIns="0" rtlCol="0" anchor="t">
            <a:spAutoFit/>
          </a:bodyPr>
          <a:lstStyle/>
          <a:p>
            <a:pPr>
              <a:lnSpc>
                <a:spcPts val="3599"/>
              </a:lnSpc>
            </a:pPr>
            <a:r>
              <a:rPr lang="en-US" sz="2399" spc="23">
                <a:solidFill>
                  <a:srgbClr val="000000"/>
                </a:solidFill>
                <a:latin typeface="Montserrat Light"/>
              </a:rPr>
              <a:t>Studies show that especially young people are proud to buy second-hand. This development is driven by a multitude of factors. Most of them are linked to two key drivers:</a:t>
            </a:r>
          </a:p>
          <a:p>
            <a:pPr>
              <a:lnSpc>
                <a:spcPts val="3599"/>
              </a:lnSpc>
            </a:pPr>
            <a:r>
              <a:rPr lang="en-US" sz="2399" spc="23">
                <a:solidFill>
                  <a:srgbClr val="000000"/>
                </a:solidFill>
                <a:latin typeface="Arimo"/>
              </a:rPr>
              <a:t>• It’s cheaper. </a:t>
            </a:r>
          </a:p>
          <a:p>
            <a:pPr>
              <a:lnSpc>
                <a:spcPts val="3599"/>
              </a:lnSpc>
            </a:pPr>
            <a:r>
              <a:rPr lang="en-US" sz="2399" spc="23">
                <a:solidFill>
                  <a:srgbClr val="000000"/>
                </a:solidFill>
                <a:latin typeface="Arimo"/>
              </a:rPr>
              <a:t>• It’s greener.</a:t>
            </a:r>
          </a:p>
        </p:txBody>
      </p:sp>
      <p:grpSp>
        <p:nvGrpSpPr>
          <p:cNvPr id="12" name="Group 12"/>
          <p:cNvGrpSpPr/>
          <p:nvPr/>
        </p:nvGrpSpPr>
        <p:grpSpPr>
          <a:xfrm rot="-10800000">
            <a:off x="5552372" y="6730226"/>
            <a:ext cx="2112743" cy="244853"/>
            <a:chOff x="0" y="0"/>
            <a:chExt cx="4591555" cy="532130"/>
          </a:xfrm>
        </p:grpSpPr>
        <p:sp>
          <p:nvSpPr>
            <p:cNvPr id="13" name="Freeform 13"/>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14" name="TextBox 14"/>
          <p:cNvSpPr txBox="1"/>
          <p:nvPr/>
        </p:nvSpPr>
        <p:spPr>
          <a:xfrm>
            <a:off x="8327044" y="6663551"/>
            <a:ext cx="8932256" cy="1400175"/>
          </a:xfrm>
          <a:prstGeom prst="rect">
            <a:avLst/>
          </a:prstGeom>
        </p:spPr>
        <p:txBody>
          <a:bodyPr lIns="0" tIns="0" rIns="0" bIns="0" rtlCol="0" anchor="t">
            <a:spAutoFit/>
          </a:bodyPr>
          <a:lstStyle/>
          <a:p>
            <a:pPr>
              <a:lnSpc>
                <a:spcPts val="3750"/>
              </a:lnSpc>
            </a:pPr>
            <a:r>
              <a:rPr lang="en-US" sz="2500" spc="25">
                <a:solidFill>
                  <a:srgbClr val="000000"/>
                </a:solidFill>
                <a:latin typeface="Montserrat Light"/>
              </a:rPr>
              <a:t>.As consumers become more aware of how wasteful fast fashion is, they are increasingly looking for more sustainable alternatives.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1807895" y="-231823"/>
            <a:ext cx="11623170" cy="10750646"/>
          </a:xfrm>
          <a:prstGeom prst="rect">
            <a:avLst/>
          </a:prstGeom>
          <a:solidFill>
            <a:srgbClr val="FFFFFF"/>
          </a:solidFill>
        </p:spPr>
      </p:sp>
      <p:sp>
        <p:nvSpPr>
          <p:cNvPr id="3" name="TextBox 3"/>
          <p:cNvSpPr txBox="1"/>
          <p:nvPr/>
        </p:nvSpPr>
        <p:spPr>
          <a:xfrm>
            <a:off x="1028700" y="1666875"/>
            <a:ext cx="5896426" cy="6867525"/>
          </a:xfrm>
          <a:prstGeom prst="rect">
            <a:avLst/>
          </a:prstGeom>
        </p:spPr>
        <p:txBody>
          <a:bodyPr lIns="0" tIns="0" rIns="0" bIns="0" rtlCol="0" anchor="t">
            <a:spAutoFit/>
          </a:bodyPr>
          <a:lstStyle/>
          <a:p>
            <a:pPr>
              <a:lnSpc>
                <a:spcPts val="4500"/>
              </a:lnSpc>
            </a:pPr>
            <a:r>
              <a:rPr lang="en-US" sz="3000" spc="30">
                <a:solidFill>
                  <a:srgbClr val="FFFFFF"/>
                </a:solidFill>
                <a:latin typeface="Montserrat Light Bold"/>
              </a:rPr>
              <a:t>What is the business model of fast fashion?</a:t>
            </a:r>
          </a:p>
          <a:p>
            <a:pPr>
              <a:lnSpc>
                <a:spcPts val="4500"/>
              </a:lnSpc>
            </a:pPr>
            <a:r>
              <a:rPr lang="en-US" sz="3000" spc="30">
                <a:solidFill>
                  <a:srgbClr val="FFFFFF"/>
                </a:solidFill>
                <a:latin typeface="Montserrat Light"/>
              </a:rPr>
              <a:t>The business model of fast fashion is based on consumers' desire for new clothing to wear. In order to fulfill consumer's demand, fast fashion brands provide affordable prices and a wide range of clothing that reflects the latest trends.</a:t>
            </a:r>
          </a:p>
          <a:p>
            <a:pPr>
              <a:lnSpc>
                <a:spcPts val="4500"/>
              </a:lnSpc>
            </a:pPr>
            <a:endParaRPr lang="en-US" sz="3000" spc="30">
              <a:solidFill>
                <a:srgbClr val="FFFFFF"/>
              </a:solidFill>
              <a:latin typeface="Montserrat Light"/>
            </a:endParaRPr>
          </a:p>
        </p:txBody>
      </p:sp>
      <p:pic>
        <p:nvPicPr>
          <p:cNvPr id="4" name="Picture 4"/>
          <p:cNvPicPr>
            <a:picLocks noChangeAspect="1"/>
          </p:cNvPicPr>
          <p:nvPr/>
        </p:nvPicPr>
        <p:blipFill>
          <a:blip r:embed="rId2"/>
          <a:srcRect l="10553" r="10553"/>
          <a:stretch>
            <a:fillRect/>
          </a:stretch>
        </p:blipFill>
        <p:spPr>
          <a:xfrm>
            <a:off x="7868985" y="1792044"/>
            <a:ext cx="7906798" cy="6664813"/>
          </a:xfrm>
          <a:prstGeom prst="rect">
            <a:avLst/>
          </a:prstGeom>
        </p:spPr>
      </p:pic>
      <p:sp>
        <p:nvSpPr>
          <p:cNvPr id="5" name="AutoShape 5"/>
          <p:cNvSpPr/>
          <p:nvPr/>
        </p:nvSpPr>
        <p:spPr>
          <a:xfrm>
            <a:off x="12650280" y="767903"/>
            <a:ext cx="16230600" cy="57932"/>
          </a:xfrm>
          <a:prstGeom prst="rect">
            <a:avLst/>
          </a:prstGeom>
          <a:solidFill>
            <a:srgbClr val="000000"/>
          </a:solidFill>
        </p:spPr>
      </p:sp>
      <p:sp>
        <p:nvSpPr>
          <p:cNvPr id="6" name="AutoShape 6"/>
          <p:cNvSpPr/>
          <p:nvPr/>
        </p:nvSpPr>
        <p:spPr>
          <a:xfrm>
            <a:off x="-7666149" y="9548075"/>
            <a:ext cx="16230600" cy="57932"/>
          </a:xfrm>
          <a:prstGeom prst="rect">
            <a:avLst/>
          </a:prstGeom>
          <a:solidFill>
            <a:srgbClr val="FFFFFF"/>
          </a:solidFill>
        </p:spPr>
      </p:sp>
      <p:sp>
        <p:nvSpPr>
          <p:cNvPr id="7" name="TextBox 7"/>
          <p:cNvSpPr txBox="1"/>
          <p:nvPr/>
        </p:nvSpPr>
        <p:spPr>
          <a:xfrm rot="5400000">
            <a:off x="13693223" y="4945380"/>
            <a:ext cx="6812115" cy="396240"/>
          </a:xfrm>
          <a:prstGeom prst="rect">
            <a:avLst/>
          </a:prstGeom>
        </p:spPr>
        <p:txBody>
          <a:bodyPr lIns="0" tIns="0" rIns="0" bIns="0" rtlCol="0" anchor="t">
            <a:spAutoFit/>
          </a:bodyPr>
          <a:lstStyle/>
          <a:p>
            <a:pPr algn="ctr">
              <a:lnSpc>
                <a:spcPts val="3359"/>
              </a:lnSpc>
            </a:pPr>
            <a:r>
              <a:rPr lang="en-US" sz="2400" spc="192">
                <a:solidFill>
                  <a:srgbClr val="000000"/>
                </a:solidFill>
                <a:latin typeface="Montserrat Light"/>
              </a:rPr>
              <a:t>MF | F/W 2020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1453</Words>
  <Application>Microsoft Office PowerPoint</Application>
  <PresentationFormat>Personalizado</PresentationFormat>
  <Paragraphs>119</Paragraphs>
  <Slides>26</Slides>
  <Notes>0</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26</vt:i4>
      </vt:variant>
    </vt:vector>
  </HeadingPairs>
  <TitlesOfParts>
    <vt:vector size="37" baseType="lpstr">
      <vt:lpstr>Montserrat Light Bold</vt:lpstr>
      <vt:lpstr>Open Sans Extra Bold</vt:lpstr>
      <vt:lpstr>Montserrat Classic</vt:lpstr>
      <vt:lpstr>Open Sans Light</vt:lpstr>
      <vt:lpstr>Arial</vt:lpstr>
      <vt:lpstr>Arimo</vt:lpstr>
      <vt:lpstr>Montserrat Light</vt:lpstr>
      <vt:lpstr>League Gothic</vt:lpstr>
      <vt:lpstr>Montserrat Classic Bold</vt:lpstr>
      <vt:lpstr>Calibri</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Fashion Collection</dc:title>
  <dc:creator>Andrea</dc:creator>
  <cp:lastModifiedBy>Andrea</cp:lastModifiedBy>
  <cp:revision>2</cp:revision>
  <dcterms:created xsi:type="dcterms:W3CDTF">2006-08-16T00:00:00Z</dcterms:created>
  <dcterms:modified xsi:type="dcterms:W3CDTF">2021-10-10T10:17:49Z</dcterms:modified>
  <dc:identifier>DAErEUMFSas</dc:identifier>
</cp:coreProperties>
</file>

<file path=docProps/thumbnail.jpeg>
</file>